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5"/>
  </p:notesMasterIdLst>
  <p:sldIdLst>
    <p:sldId id="256" r:id="rId2"/>
    <p:sldId id="306" r:id="rId3"/>
    <p:sldId id="258" r:id="rId4"/>
    <p:sldId id="264" r:id="rId5"/>
    <p:sldId id="275" r:id="rId6"/>
    <p:sldId id="307" r:id="rId7"/>
    <p:sldId id="308" r:id="rId8"/>
    <p:sldId id="309" r:id="rId9"/>
    <p:sldId id="328" r:id="rId10"/>
    <p:sldId id="310" r:id="rId11"/>
    <p:sldId id="329" r:id="rId12"/>
    <p:sldId id="330" r:id="rId13"/>
    <p:sldId id="331" r:id="rId14"/>
    <p:sldId id="314" r:id="rId15"/>
    <p:sldId id="332" r:id="rId16"/>
    <p:sldId id="315" r:id="rId17"/>
    <p:sldId id="316" r:id="rId18"/>
    <p:sldId id="319" r:id="rId19"/>
    <p:sldId id="262" r:id="rId20"/>
    <p:sldId id="263" r:id="rId21"/>
    <p:sldId id="318" r:id="rId22"/>
    <p:sldId id="333" r:id="rId23"/>
    <p:sldId id="305" r:id="rId24"/>
    <p:sldId id="320" r:id="rId25"/>
    <p:sldId id="257" r:id="rId26"/>
    <p:sldId id="334" r:id="rId27"/>
    <p:sldId id="321" r:id="rId28"/>
    <p:sldId id="335" r:id="rId29"/>
    <p:sldId id="336" r:id="rId30"/>
    <p:sldId id="325" r:id="rId31"/>
    <p:sldId id="326" r:id="rId32"/>
    <p:sldId id="327" r:id="rId33"/>
    <p:sldId id="286" r:id="rId34"/>
  </p:sldIdLst>
  <p:sldSz cx="9144000" cy="5143500" type="screen16x9"/>
  <p:notesSz cx="6858000" cy="9144000"/>
  <p:embeddedFontLst>
    <p:embeddedFont>
      <p:font typeface="Consolas" panose="020B0609020204030204" pitchFamily="49" charset="0"/>
      <p:regular r:id="rId36"/>
      <p:bold r:id="rId37"/>
      <p:italic r:id="rId38"/>
      <p:boldItalic r:id="rId39"/>
    </p:embeddedFont>
    <p:embeddedFont>
      <p:font typeface="Montserrat" panose="00000500000000000000" pitchFamily="2" charset="0"/>
      <p:regular r:id="rId40"/>
      <p:bold r:id="rId41"/>
      <p:italic r:id="rId42"/>
      <p:boldItalic r:id="rId43"/>
    </p:embeddedFont>
    <p:embeddedFont>
      <p:font typeface="Montserrat ExtraBold" panose="00000900000000000000" pitchFamily="2" charset="0"/>
      <p:bold r:id="rId44"/>
      <p:boldItalic r:id="rId45"/>
    </p:embeddedFont>
    <p:embeddedFont>
      <p:font typeface="Montserrat ExtraLight" panose="00000300000000000000" pitchFamily="2" charset="0"/>
      <p:regular r:id="rId46"/>
      <p:bold r:id="rId47"/>
      <p:italic r:id="rId48"/>
      <p:boldItalic r:id="rId49"/>
    </p:embeddedFont>
    <p:embeddedFont>
      <p:font typeface="Montserrat Medium" panose="000006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B027AC-A9C2-4980-B3C0-A04A4B5402FF}">
  <a:tblStyle styleId="{9AB027AC-A9C2-4980-B3C0-A04A4B5402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06" autoAdjust="0"/>
    <p:restoredTop sz="94660"/>
  </p:normalViewPr>
  <p:slideViewPr>
    <p:cSldViewPr snapToGrid="0">
      <p:cViewPr varScale="1">
        <p:scale>
          <a:sx n="138" d="100"/>
          <a:sy n="138" d="100"/>
        </p:scale>
        <p:origin x="118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an Bildea" userId="8e7554bcb201fb54" providerId="LiveId" clId="{2C15346A-0469-442E-9989-A7FA5F61AF5D}"/>
    <pc:docChg chg="custSel modSld">
      <pc:chgData name="Cristian Bildea" userId="8e7554bcb201fb54" providerId="LiveId" clId="{2C15346A-0469-442E-9989-A7FA5F61AF5D}" dt="2025-05-08T06:27:40.443" v="40" actId="20577"/>
      <pc:docMkLst>
        <pc:docMk/>
      </pc:docMkLst>
      <pc:sldChg chg="modSp mod">
        <pc:chgData name="Cristian Bildea" userId="8e7554bcb201fb54" providerId="LiveId" clId="{2C15346A-0469-442E-9989-A7FA5F61AF5D}" dt="2025-05-08T06:27:40.443" v="40" actId="20577"/>
        <pc:sldMkLst>
          <pc:docMk/>
          <pc:sldMk cId="0" sldId="264"/>
        </pc:sldMkLst>
        <pc:spChg chg="mod">
          <ac:chgData name="Cristian Bildea" userId="8e7554bcb201fb54" providerId="LiveId" clId="{2C15346A-0469-442E-9989-A7FA5F61AF5D}" dt="2025-05-08T06:27:40.443" v="40" actId="20577"/>
          <ac:spMkLst>
            <pc:docMk/>
            <pc:sldMk cId="0" sldId="264"/>
            <ac:spMk id="23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a:extLst>
            <a:ext uri="{FF2B5EF4-FFF2-40B4-BE49-F238E27FC236}">
              <a16:creationId xmlns:a16="http://schemas.microsoft.com/office/drawing/2014/main" id="{06F438CC-1BCC-4C3D-AE8C-014838F542A8}"/>
            </a:ext>
          </a:extLst>
        </p:cNvPr>
        <p:cNvGrpSpPr/>
        <p:nvPr/>
      </p:nvGrpSpPr>
      <p:grpSpPr>
        <a:xfrm>
          <a:off x="0" y="0"/>
          <a:ext cx="0" cy="0"/>
          <a:chOff x="0" y="0"/>
          <a:chExt cx="0" cy="0"/>
        </a:xfrm>
      </p:grpSpPr>
      <p:sp>
        <p:nvSpPr>
          <p:cNvPr id="1990" name="Google Shape;1990;g7f9262ee2f_0_26342:notes">
            <a:extLst>
              <a:ext uri="{FF2B5EF4-FFF2-40B4-BE49-F238E27FC236}">
                <a16:creationId xmlns:a16="http://schemas.microsoft.com/office/drawing/2014/main" id="{C2712360-74E1-75AE-2E79-F0A8D640D9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a:extLst>
              <a:ext uri="{FF2B5EF4-FFF2-40B4-BE49-F238E27FC236}">
                <a16:creationId xmlns:a16="http://schemas.microsoft.com/office/drawing/2014/main" id="{D6B00F60-8792-34BB-C132-D2BB4EF043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808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a:extLst>
            <a:ext uri="{FF2B5EF4-FFF2-40B4-BE49-F238E27FC236}">
              <a16:creationId xmlns:a16="http://schemas.microsoft.com/office/drawing/2014/main" id="{043D9550-6FAA-120D-3D25-E806E62F3204}"/>
            </a:ext>
          </a:extLst>
        </p:cNvPr>
        <p:cNvGrpSpPr/>
        <p:nvPr/>
      </p:nvGrpSpPr>
      <p:grpSpPr>
        <a:xfrm>
          <a:off x="0" y="0"/>
          <a:ext cx="0" cy="0"/>
          <a:chOff x="0" y="0"/>
          <a:chExt cx="0" cy="0"/>
        </a:xfrm>
      </p:grpSpPr>
      <p:sp>
        <p:nvSpPr>
          <p:cNvPr id="1990" name="Google Shape;1990;g7f9262ee2f_0_26342:notes">
            <a:extLst>
              <a:ext uri="{FF2B5EF4-FFF2-40B4-BE49-F238E27FC236}">
                <a16:creationId xmlns:a16="http://schemas.microsoft.com/office/drawing/2014/main" id="{374AC9D0-8FB0-C978-85E9-2CDDEE8F22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a:extLst>
              <a:ext uri="{FF2B5EF4-FFF2-40B4-BE49-F238E27FC236}">
                <a16:creationId xmlns:a16="http://schemas.microsoft.com/office/drawing/2014/main" id="{DF919F19-17FB-6DD4-F298-635348C5DA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825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a:extLst>
            <a:ext uri="{FF2B5EF4-FFF2-40B4-BE49-F238E27FC236}">
              <a16:creationId xmlns:a16="http://schemas.microsoft.com/office/drawing/2014/main" id="{239E6011-810A-69D1-D7F4-3783697C35B1}"/>
            </a:ext>
          </a:extLst>
        </p:cNvPr>
        <p:cNvGrpSpPr/>
        <p:nvPr/>
      </p:nvGrpSpPr>
      <p:grpSpPr>
        <a:xfrm>
          <a:off x="0" y="0"/>
          <a:ext cx="0" cy="0"/>
          <a:chOff x="0" y="0"/>
          <a:chExt cx="0" cy="0"/>
        </a:xfrm>
      </p:grpSpPr>
      <p:sp>
        <p:nvSpPr>
          <p:cNvPr id="1990" name="Google Shape;1990;g7f9262ee2f_0_26342:notes">
            <a:extLst>
              <a:ext uri="{FF2B5EF4-FFF2-40B4-BE49-F238E27FC236}">
                <a16:creationId xmlns:a16="http://schemas.microsoft.com/office/drawing/2014/main" id="{FE8C1D10-BD33-9332-BE57-6F4D27699E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a:extLst>
              <a:ext uri="{FF2B5EF4-FFF2-40B4-BE49-F238E27FC236}">
                <a16:creationId xmlns:a16="http://schemas.microsoft.com/office/drawing/2014/main" id="{4FD75AB0-FAE3-8A95-DEDE-9C8C41481E9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322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a:extLst>
            <a:ext uri="{FF2B5EF4-FFF2-40B4-BE49-F238E27FC236}">
              <a16:creationId xmlns:a16="http://schemas.microsoft.com/office/drawing/2014/main" id="{C6018182-F9AA-7AFF-C95C-A226B7F1C5B4}"/>
            </a:ext>
          </a:extLst>
        </p:cNvPr>
        <p:cNvGrpSpPr/>
        <p:nvPr/>
      </p:nvGrpSpPr>
      <p:grpSpPr>
        <a:xfrm>
          <a:off x="0" y="0"/>
          <a:ext cx="0" cy="0"/>
          <a:chOff x="0" y="0"/>
          <a:chExt cx="0" cy="0"/>
        </a:xfrm>
      </p:grpSpPr>
      <p:sp>
        <p:nvSpPr>
          <p:cNvPr id="1990" name="Google Shape;1990;g7f9262ee2f_0_26342:notes">
            <a:extLst>
              <a:ext uri="{FF2B5EF4-FFF2-40B4-BE49-F238E27FC236}">
                <a16:creationId xmlns:a16="http://schemas.microsoft.com/office/drawing/2014/main" id="{41F0E280-B372-C5EB-C685-DDE1F9BB34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a:extLst>
              <a:ext uri="{FF2B5EF4-FFF2-40B4-BE49-F238E27FC236}">
                <a16:creationId xmlns:a16="http://schemas.microsoft.com/office/drawing/2014/main" id="{915EBED9-AF27-9316-29D6-4EBB17AC19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222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a:extLst>
            <a:ext uri="{FF2B5EF4-FFF2-40B4-BE49-F238E27FC236}">
              <a16:creationId xmlns:a16="http://schemas.microsoft.com/office/drawing/2014/main" id="{A45BED80-E764-26E9-BB95-3391D83D7FF4}"/>
            </a:ext>
          </a:extLst>
        </p:cNvPr>
        <p:cNvGrpSpPr/>
        <p:nvPr/>
      </p:nvGrpSpPr>
      <p:grpSpPr>
        <a:xfrm>
          <a:off x="0" y="0"/>
          <a:ext cx="0" cy="0"/>
          <a:chOff x="0" y="0"/>
          <a:chExt cx="0" cy="0"/>
        </a:xfrm>
      </p:grpSpPr>
      <p:sp>
        <p:nvSpPr>
          <p:cNvPr id="1990" name="Google Shape;1990;g7f9262ee2f_0_26342:notes">
            <a:extLst>
              <a:ext uri="{FF2B5EF4-FFF2-40B4-BE49-F238E27FC236}">
                <a16:creationId xmlns:a16="http://schemas.microsoft.com/office/drawing/2014/main" id="{360B82E9-1569-864B-7116-A95139A32D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a:extLst>
              <a:ext uri="{FF2B5EF4-FFF2-40B4-BE49-F238E27FC236}">
                <a16:creationId xmlns:a16="http://schemas.microsoft.com/office/drawing/2014/main" id="{10BD3CD4-4E3E-2C0B-4782-66353A01C9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071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a:extLst>
            <a:ext uri="{FF2B5EF4-FFF2-40B4-BE49-F238E27FC236}">
              <a16:creationId xmlns:a16="http://schemas.microsoft.com/office/drawing/2014/main" id="{08954651-1D43-9680-739A-549F3F47605D}"/>
            </a:ext>
          </a:extLst>
        </p:cNvPr>
        <p:cNvGrpSpPr/>
        <p:nvPr/>
      </p:nvGrpSpPr>
      <p:grpSpPr>
        <a:xfrm>
          <a:off x="0" y="0"/>
          <a:ext cx="0" cy="0"/>
          <a:chOff x="0" y="0"/>
          <a:chExt cx="0" cy="0"/>
        </a:xfrm>
      </p:grpSpPr>
      <p:sp>
        <p:nvSpPr>
          <p:cNvPr id="1990" name="Google Shape;1990;g7f9262ee2f_0_26342:notes">
            <a:extLst>
              <a:ext uri="{FF2B5EF4-FFF2-40B4-BE49-F238E27FC236}">
                <a16:creationId xmlns:a16="http://schemas.microsoft.com/office/drawing/2014/main" id="{466BBB69-D957-8C5C-E70C-097BD06C7D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a:extLst>
              <a:ext uri="{FF2B5EF4-FFF2-40B4-BE49-F238E27FC236}">
                <a16:creationId xmlns:a16="http://schemas.microsoft.com/office/drawing/2014/main" id="{AF7E8F8B-7AF4-7165-4459-7EF3837666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144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a:extLst>
            <a:ext uri="{FF2B5EF4-FFF2-40B4-BE49-F238E27FC236}">
              <a16:creationId xmlns:a16="http://schemas.microsoft.com/office/drawing/2014/main" id="{7E4BF117-61DB-581A-55E1-317ABBDBB72E}"/>
            </a:ext>
          </a:extLst>
        </p:cNvPr>
        <p:cNvGrpSpPr/>
        <p:nvPr/>
      </p:nvGrpSpPr>
      <p:grpSpPr>
        <a:xfrm>
          <a:off x="0" y="0"/>
          <a:ext cx="0" cy="0"/>
          <a:chOff x="0" y="0"/>
          <a:chExt cx="0" cy="0"/>
        </a:xfrm>
      </p:grpSpPr>
      <p:sp>
        <p:nvSpPr>
          <p:cNvPr id="1990" name="Google Shape;1990;g7f9262ee2f_0_26342:notes">
            <a:extLst>
              <a:ext uri="{FF2B5EF4-FFF2-40B4-BE49-F238E27FC236}">
                <a16:creationId xmlns:a16="http://schemas.microsoft.com/office/drawing/2014/main" id="{7FAE83BD-68BD-919E-49AE-BEECB0A2B2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a:extLst>
              <a:ext uri="{FF2B5EF4-FFF2-40B4-BE49-F238E27FC236}">
                <a16:creationId xmlns:a16="http://schemas.microsoft.com/office/drawing/2014/main" id="{952489BC-59CD-E744-7A44-1293F08B55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748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a:extLst>
            <a:ext uri="{FF2B5EF4-FFF2-40B4-BE49-F238E27FC236}">
              <a16:creationId xmlns:a16="http://schemas.microsoft.com/office/drawing/2014/main" id="{790BD69D-2D1D-1A04-D337-BBBBD5EEE1AD}"/>
            </a:ext>
          </a:extLst>
        </p:cNvPr>
        <p:cNvGrpSpPr/>
        <p:nvPr/>
      </p:nvGrpSpPr>
      <p:grpSpPr>
        <a:xfrm>
          <a:off x="0" y="0"/>
          <a:ext cx="0" cy="0"/>
          <a:chOff x="0" y="0"/>
          <a:chExt cx="0" cy="0"/>
        </a:xfrm>
      </p:grpSpPr>
      <p:sp>
        <p:nvSpPr>
          <p:cNvPr id="1990" name="Google Shape;1990;g7f9262ee2f_0_26342:notes">
            <a:extLst>
              <a:ext uri="{FF2B5EF4-FFF2-40B4-BE49-F238E27FC236}">
                <a16:creationId xmlns:a16="http://schemas.microsoft.com/office/drawing/2014/main" id="{EB64D449-006A-926A-C6AD-AC5E67B03A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a:extLst>
              <a:ext uri="{FF2B5EF4-FFF2-40B4-BE49-F238E27FC236}">
                <a16:creationId xmlns:a16="http://schemas.microsoft.com/office/drawing/2014/main" id="{C461F27A-B3F9-0814-95E8-F7402DEA69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607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a:extLst>
            <a:ext uri="{FF2B5EF4-FFF2-40B4-BE49-F238E27FC236}">
              <a16:creationId xmlns:a16="http://schemas.microsoft.com/office/drawing/2014/main" id="{F077CC43-5497-2536-4974-1A85ABFD89CE}"/>
            </a:ext>
          </a:extLst>
        </p:cNvPr>
        <p:cNvGrpSpPr/>
        <p:nvPr/>
      </p:nvGrpSpPr>
      <p:grpSpPr>
        <a:xfrm>
          <a:off x="0" y="0"/>
          <a:ext cx="0" cy="0"/>
          <a:chOff x="0" y="0"/>
          <a:chExt cx="0" cy="0"/>
        </a:xfrm>
      </p:grpSpPr>
      <p:sp>
        <p:nvSpPr>
          <p:cNvPr id="1990" name="Google Shape;1990;g7f9262ee2f_0_26342:notes">
            <a:extLst>
              <a:ext uri="{FF2B5EF4-FFF2-40B4-BE49-F238E27FC236}">
                <a16:creationId xmlns:a16="http://schemas.microsoft.com/office/drawing/2014/main" id="{0AB91B31-C3E6-F78F-3503-DE36F06166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a:extLst>
              <a:ext uri="{FF2B5EF4-FFF2-40B4-BE49-F238E27FC236}">
                <a16:creationId xmlns:a16="http://schemas.microsoft.com/office/drawing/2014/main" id="{89FE2C06-3C81-67F5-401A-06279852C5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752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CD67252A-D27C-9664-4759-04DE84355F48}"/>
            </a:ext>
          </a:extLst>
        </p:cNvPr>
        <p:cNvGrpSpPr/>
        <p:nvPr/>
      </p:nvGrpSpPr>
      <p:grpSpPr>
        <a:xfrm>
          <a:off x="0" y="0"/>
          <a:ext cx="0" cy="0"/>
          <a:chOff x="0" y="0"/>
          <a:chExt cx="0" cy="0"/>
        </a:xfrm>
      </p:grpSpPr>
      <p:sp>
        <p:nvSpPr>
          <p:cNvPr id="167" name="Google Shape;167;g7f9262ee2f_0_26269:notes">
            <a:extLst>
              <a:ext uri="{FF2B5EF4-FFF2-40B4-BE49-F238E27FC236}">
                <a16:creationId xmlns:a16="http://schemas.microsoft.com/office/drawing/2014/main" id="{9089E6F4-65B0-0ECC-20DF-BFAF8423D5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a:extLst>
              <a:ext uri="{FF2B5EF4-FFF2-40B4-BE49-F238E27FC236}">
                <a16:creationId xmlns:a16="http://schemas.microsoft.com/office/drawing/2014/main" id="{D215E121-109B-6B21-0231-AF500C90C00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1483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E51D18FD-6C31-2287-FEA4-746BC40725C3}"/>
            </a:ext>
          </a:extLst>
        </p:cNvPr>
        <p:cNvGrpSpPr/>
        <p:nvPr/>
      </p:nvGrpSpPr>
      <p:grpSpPr>
        <a:xfrm>
          <a:off x="0" y="0"/>
          <a:ext cx="0" cy="0"/>
          <a:chOff x="0" y="0"/>
          <a:chExt cx="0" cy="0"/>
        </a:xfrm>
      </p:grpSpPr>
      <p:sp>
        <p:nvSpPr>
          <p:cNvPr id="211" name="Google Shape;211;g7290233416_0_12:notes">
            <a:extLst>
              <a:ext uri="{FF2B5EF4-FFF2-40B4-BE49-F238E27FC236}">
                <a16:creationId xmlns:a16="http://schemas.microsoft.com/office/drawing/2014/main" id="{1F21A311-10DD-F288-97D7-C7C50664BE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a:extLst>
              <a:ext uri="{FF2B5EF4-FFF2-40B4-BE49-F238E27FC236}">
                <a16:creationId xmlns:a16="http://schemas.microsoft.com/office/drawing/2014/main" id="{75705E0E-B2F5-1968-DD67-140DF3ACCE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4725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a:extLst>
            <a:ext uri="{FF2B5EF4-FFF2-40B4-BE49-F238E27FC236}">
              <a16:creationId xmlns:a16="http://schemas.microsoft.com/office/drawing/2014/main" id="{D5244680-8D94-52CC-8FAD-F57962DAD260}"/>
            </a:ext>
          </a:extLst>
        </p:cNvPr>
        <p:cNvGrpSpPr/>
        <p:nvPr/>
      </p:nvGrpSpPr>
      <p:grpSpPr>
        <a:xfrm>
          <a:off x="0" y="0"/>
          <a:ext cx="0" cy="0"/>
          <a:chOff x="0" y="0"/>
          <a:chExt cx="0" cy="0"/>
        </a:xfrm>
      </p:grpSpPr>
      <p:sp>
        <p:nvSpPr>
          <p:cNvPr id="1990" name="Google Shape;1990;g7f9262ee2f_0_26342:notes">
            <a:extLst>
              <a:ext uri="{FF2B5EF4-FFF2-40B4-BE49-F238E27FC236}">
                <a16:creationId xmlns:a16="http://schemas.microsoft.com/office/drawing/2014/main" id="{4C9E14D4-04A0-EB62-27A1-F998D461E0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a:extLst>
              <a:ext uri="{FF2B5EF4-FFF2-40B4-BE49-F238E27FC236}">
                <a16:creationId xmlns:a16="http://schemas.microsoft.com/office/drawing/2014/main" id="{EB58B7F0-A89A-EF46-F7BD-39804766DA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974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1184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a:extLst>
            <a:ext uri="{FF2B5EF4-FFF2-40B4-BE49-F238E27FC236}">
              <a16:creationId xmlns:a16="http://schemas.microsoft.com/office/drawing/2014/main" id="{B3C173B5-A2A6-7CC4-155E-A0FBDE10551C}"/>
            </a:ext>
          </a:extLst>
        </p:cNvPr>
        <p:cNvGrpSpPr/>
        <p:nvPr/>
      </p:nvGrpSpPr>
      <p:grpSpPr>
        <a:xfrm>
          <a:off x="0" y="0"/>
          <a:ext cx="0" cy="0"/>
          <a:chOff x="0" y="0"/>
          <a:chExt cx="0" cy="0"/>
        </a:xfrm>
      </p:grpSpPr>
      <p:sp>
        <p:nvSpPr>
          <p:cNvPr id="1990" name="Google Shape;1990;g7f9262ee2f_0_26342:notes">
            <a:extLst>
              <a:ext uri="{FF2B5EF4-FFF2-40B4-BE49-F238E27FC236}">
                <a16:creationId xmlns:a16="http://schemas.microsoft.com/office/drawing/2014/main" id="{7454CEF0-425A-56CF-FEF9-2BE647E0A0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a:extLst>
              <a:ext uri="{FF2B5EF4-FFF2-40B4-BE49-F238E27FC236}">
                <a16:creationId xmlns:a16="http://schemas.microsoft.com/office/drawing/2014/main" id="{6D57EFF9-B1C2-4DD1-1C41-1BCABCA41AB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0635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3AC52A45-F6F5-8E03-114A-571F6DEF63B7}"/>
            </a:ext>
          </a:extLst>
        </p:cNvPr>
        <p:cNvGrpSpPr/>
        <p:nvPr/>
      </p:nvGrpSpPr>
      <p:grpSpPr>
        <a:xfrm>
          <a:off x="0" y="0"/>
          <a:ext cx="0" cy="0"/>
          <a:chOff x="0" y="0"/>
          <a:chExt cx="0" cy="0"/>
        </a:xfrm>
      </p:grpSpPr>
      <p:sp>
        <p:nvSpPr>
          <p:cNvPr id="167" name="Google Shape;167;g7f9262ee2f_0_26269:notes">
            <a:extLst>
              <a:ext uri="{FF2B5EF4-FFF2-40B4-BE49-F238E27FC236}">
                <a16:creationId xmlns:a16="http://schemas.microsoft.com/office/drawing/2014/main" id="{A095F5B7-91F5-5F85-97C7-5D382327A0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a:extLst>
              <a:ext uri="{FF2B5EF4-FFF2-40B4-BE49-F238E27FC236}">
                <a16:creationId xmlns:a16="http://schemas.microsoft.com/office/drawing/2014/main" id="{8BD3B571-D0C3-4DEA-24D0-DBB088DC1F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372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a:extLst>
            <a:ext uri="{FF2B5EF4-FFF2-40B4-BE49-F238E27FC236}">
              <a16:creationId xmlns:a16="http://schemas.microsoft.com/office/drawing/2014/main" id="{8FBDB5B8-95EB-7FC6-A6BC-3C180C00316D}"/>
            </a:ext>
          </a:extLst>
        </p:cNvPr>
        <p:cNvGrpSpPr/>
        <p:nvPr/>
      </p:nvGrpSpPr>
      <p:grpSpPr>
        <a:xfrm>
          <a:off x="0" y="0"/>
          <a:ext cx="0" cy="0"/>
          <a:chOff x="0" y="0"/>
          <a:chExt cx="0" cy="0"/>
        </a:xfrm>
      </p:grpSpPr>
      <p:sp>
        <p:nvSpPr>
          <p:cNvPr id="1990" name="Google Shape;1990;g7f9262ee2f_0_26342:notes">
            <a:extLst>
              <a:ext uri="{FF2B5EF4-FFF2-40B4-BE49-F238E27FC236}">
                <a16:creationId xmlns:a16="http://schemas.microsoft.com/office/drawing/2014/main" id="{ED11D66D-75F3-DBCE-EE60-CEF114ADAF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a:extLst>
              <a:ext uri="{FF2B5EF4-FFF2-40B4-BE49-F238E27FC236}">
                <a16:creationId xmlns:a16="http://schemas.microsoft.com/office/drawing/2014/main" id="{D496C006-BA96-93AD-3E93-26EBA32000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9592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a:extLst>
            <a:ext uri="{FF2B5EF4-FFF2-40B4-BE49-F238E27FC236}">
              <a16:creationId xmlns:a16="http://schemas.microsoft.com/office/drawing/2014/main" id="{3AC52A45-F6F5-8E03-114A-571F6DEF63B7}"/>
            </a:ext>
          </a:extLst>
        </p:cNvPr>
        <p:cNvGrpSpPr/>
        <p:nvPr/>
      </p:nvGrpSpPr>
      <p:grpSpPr>
        <a:xfrm>
          <a:off x="0" y="0"/>
          <a:ext cx="0" cy="0"/>
          <a:chOff x="0" y="0"/>
          <a:chExt cx="0" cy="0"/>
        </a:xfrm>
      </p:grpSpPr>
      <p:sp>
        <p:nvSpPr>
          <p:cNvPr id="167" name="Google Shape;167;g7f9262ee2f_0_26269:notes">
            <a:extLst>
              <a:ext uri="{FF2B5EF4-FFF2-40B4-BE49-F238E27FC236}">
                <a16:creationId xmlns:a16="http://schemas.microsoft.com/office/drawing/2014/main" id="{A095F5B7-91F5-5F85-97C7-5D382327A0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a:extLst>
              <a:ext uri="{FF2B5EF4-FFF2-40B4-BE49-F238E27FC236}">
                <a16:creationId xmlns:a16="http://schemas.microsoft.com/office/drawing/2014/main" id="{8BD3B571-D0C3-4DEA-24D0-DBB088DC1F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0372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a:extLst>
            <a:ext uri="{FF2B5EF4-FFF2-40B4-BE49-F238E27FC236}">
              <a16:creationId xmlns:a16="http://schemas.microsoft.com/office/drawing/2014/main" id="{6511DA1F-90E9-74A9-F129-FC2D77F2ADF0}"/>
            </a:ext>
          </a:extLst>
        </p:cNvPr>
        <p:cNvGrpSpPr/>
        <p:nvPr/>
      </p:nvGrpSpPr>
      <p:grpSpPr>
        <a:xfrm>
          <a:off x="0" y="0"/>
          <a:ext cx="0" cy="0"/>
          <a:chOff x="0" y="0"/>
          <a:chExt cx="0" cy="0"/>
        </a:xfrm>
      </p:grpSpPr>
      <p:sp>
        <p:nvSpPr>
          <p:cNvPr id="1990" name="Google Shape;1990;g7f9262ee2f_0_26342:notes">
            <a:extLst>
              <a:ext uri="{FF2B5EF4-FFF2-40B4-BE49-F238E27FC236}">
                <a16:creationId xmlns:a16="http://schemas.microsoft.com/office/drawing/2014/main" id="{BC841FD4-3AEE-344C-5EB4-778F7C3FC0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a:extLst>
              <a:ext uri="{FF2B5EF4-FFF2-40B4-BE49-F238E27FC236}">
                <a16:creationId xmlns:a16="http://schemas.microsoft.com/office/drawing/2014/main" id="{315E7B1A-1A65-2C42-5CD8-E339F604A9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165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BA80C674-F39D-E96B-65B7-CD264750079B}"/>
            </a:ext>
          </a:extLst>
        </p:cNvPr>
        <p:cNvGrpSpPr/>
        <p:nvPr/>
      </p:nvGrpSpPr>
      <p:grpSpPr>
        <a:xfrm>
          <a:off x="0" y="0"/>
          <a:ext cx="0" cy="0"/>
          <a:chOff x="0" y="0"/>
          <a:chExt cx="0" cy="0"/>
        </a:xfrm>
      </p:grpSpPr>
      <p:sp>
        <p:nvSpPr>
          <p:cNvPr id="211" name="Google Shape;211;g7290233416_0_12:notes">
            <a:extLst>
              <a:ext uri="{FF2B5EF4-FFF2-40B4-BE49-F238E27FC236}">
                <a16:creationId xmlns:a16="http://schemas.microsoft.com/office/drawing/2014/main" id="{47BE063D-2D8C-2FC2-3469-7ABFC372B6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a:extLst>
              <a:ext uri="{FF2B5EF4-FFF2-40B4-BE49-F238E27FC236}">
                <a16:creationId xmlns:a16="http://schemas.microsoft.com/office/drawing/2014/main" id="{B11A00FF-61DC-D39F-D120-54B361AE0D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0879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a:extLst>
            <a:ext uri="{FF2B5EF4-FFF2-40B4-BE49-F238E27FC236}">
              <a16:creationId xmlns:a16="http://schemas.microsoft.com/office/drawing/2014/main" id="{C1B26240-B916-96A0-E15E-6C26A91995FF}"/>
            </a:ext>
          </a:extLst>
        </p:cNvPr>
        <p:cNvGrpSpPr/>
        <p:nvPr/>
      </p:nvGrpSpPr>
      <p:grpSpPr>
        <a:xfrm>
          <a:off x="0" y="0"/>
          <a:ext cx="0" cy="0"/>
          <a:chOff x="0" y="0"/>
          <a:chExt cx="0" cy="0"/>
        </a:xfrm>
      </p:grpSpPr>
      <p:sp>
        <p:nvSpPr>
          <p:cNvPr id="211" name="Google Shape;211;g7290233416_0_12:notes">
            <a:extLst>
              <a:ext uri="{FF2B5EF4-FFF2-40B4-BE49-F238E27FC236}">
                <a16:creationId xmlns:a16="http://schemas.microsoft.com/office/drawing/2014/main" id="{B13A538B-257A-C93A-DC61-E8472D6F6D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a:extLst>
              <a:ext uri="{FF2B5EF4-FFF2-40B4-BE49-F238E27FC236}">
                <a16:creationId xmlns:a16="http://schemas.microsoft.com/office/drawing/2014/main" id="{F9E20F1B-BB94-673F-63DA-27FB642B03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67683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f9262ee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f9262ee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7f9262ee2f_0_26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a:extLst>
            <a:ext uri="{FF2B5EF4-FFF2-40B4-BE49-F238E27FC236}">
              <a16:creationId xmlns:a16="http://schemas.microsoft.com/office/drawing/2014/main" id="{62B3D407-164D-B2C5-AFD4-99FC1DA2CA98}"/>
            </a:ext>
          </a:extLst>
        </p:cNvPr>
        <p:cNvGrpSpPr/>
        <p:nvPr/>
      </p:nvGrpSpPr>
      <p:grpSpPr>
        <a:xfrm>
          <a:off x="0" y="0"/>
          <a:ext cx="0" cy="0"/>
          <a:chOff x="0" y="0"/>
          <a:chExt cx="0" cy="0"/>
        </a:xfrm>
      </p:grpSpPr>
      <p:sp>
        <p:nvSpPr>
          <p:cNvPr id="1990" name="Google Shape;1990;g7f9262ee2f_0_26342:notes">
            <a:extLst>
              <a:ext uri="{FF2B5EF4-FFF2-40B4-BE49-F238E27FC236}">
                <a16:creationId xmlns:a16="http://schemas.microsoft.com/office/drawing/2014/main" id="{0DE00E97-D951-016F-2866-BA644DAFA7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a:extLst>
              <a:ext uri="{FF2B5EF4-FFF2-40B4-BE49-F238E27FC236}">
                <a16:creationId xmlns:a16="http://schemas.microsoft.com/office/drawing/2014/main" id="{3D12406C-C63A-EC18-398C-549E10E774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603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a:extLst>
            <a:ext uri="{FF2B5EF4-FFF2-40B4-BE49-F238E27FC236}">
              <a16:creationId xmlns:a16="http://schemas.microsoft.com/office/drawing/2014/main" id="{7DECE259-D3C9-17C6-C785-DBEA90BD0ACC}"/>
            </a:ext>
          </a:extLst>
        </p:cNvPr>
        <p:cNvGrpSpPr/>
        <p:nvPr/>
      </p:nvGrpSpPr>
      <p:grpSpPr>
        <a:xfrm>
          <a:off x="0" y="0"/>
          <a:ext cx="0" cy="0"/>
          <a:chOff x="0" y="0"/>
          <a:chExt cx="0" cy="0"/>
        </a:xfrm>
      </p:grpSpPr>
      <p:sp>
        <p:nvSpPr>
          <p:cNvPr id="1990" name="Google Shape;1990;g7f9262ee2f_0_26342:notes">
            <a:extLst>
              <a:ext uri="{FF2B5EF4-FFF2-40B4-BE49-F238E27FC236}">
                <a16:creationId xmlns:a16="http://schemas.microsoft.com/office/drawing/2014/main" id="{D0EB25C1-2DEF-9C68-12A9-194289D502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a:extLst>
              <a:ext uri="{FF2B5EF4-FFF2-40B4-BE49-F238E27FC236}">
                <a16:creationId xmlns:a16="http://schemas.microsoft.com/office/drawing/2014/main" id="{2EDECA04-57D9-5F78-9E0C-BD111C80E68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526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a:extLst>
            <a:ext uri="{FF2B5EF4-FFF2-40B4-BE49-F238E27FC236}">
              <a16:creationId xmlns:a16="http://schemas.microsoft.com/office/drawing/2014/main" id="{4F145BCF-42F6-AA40-8578-61979D06206B}"/>
            </a:ext>
          </a:extLst>
        </p:cNvPr>
        <p:cNvGrpSpPr/>
        <p:nvPr/>
      </p:nvGrpSpPr>
      <p:grpSpPr>
        <a:xfrm>
          <a:off x="0" y="0"/>
          <a:ext cx="0" cy="0"/>
          <a:chOff x="0" y="0"/>
          <a:chExt cx="0" cy="0"/>
        </a:xfrm>
      </p:grpSpPr>
      <p:sp>
        <p:nvSpPr>
          <p:cNvPr id="1990" name="Google Shape;1990;g7f9262ee2f_0_26342:notes">
            <a:extLst>
              <a:ext uri="{FF2B5EF4-FFF2-40B4-BE49-F238E27FC236}">
                <a16:creationId xmlns:a16="http://schemas.microsoft.com/office/drawing/2014/main" id="{DBEC2B2E-5E2E-7FD0-27BB-62873904FE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a:extLst>
              <a:ext uri="{FF2B5EF4-FFF2-40B4-BE49-F238E27FC236}">
                <a16:creationId xmlns:a16="http://schemas.microsoft.com/office/drawing/2014/main" id="{DE49C0A1-C2D2-86FB-BA18-9E355CBF6E1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788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a:extLst>
            <a:ext uri="{FF2B5EF4-FFF2-40B4-BE49-F238E27FC236}">
              <a16:creationId xmlns:a16="http://schemas.microsoft.com/office/drawing/2014/main" id="{AED1ACC9-4FC7-E539-C687-F47873744143}"/>
            </a:ext>
          </a:extLst>
        </p:cNvPr>
        <p:cNvGrpSpPr/>
        <p:nvPr/>
      </p:nvGrpSpPr>
      <p:grpSpPr>
        <a:xfrm>
          <a:off x="0" y="0"/>
          <a:ext cx="0" cy="0"/>
          <a:chOff x="0" y="0"/>
          <a:chExt cx="0" cy="0"/>
        </a:xfrm>
      </p:grpSpPr>
      <p:sp>
        <p:nvSpPr>
          <p:cNvPr id="1990" name="Google Shape;1990;g7f9262ee2f_0_26342:notes">
            <a:extLst>
              <a:ext uri="{FF2B5EF4-FFF2-40B4-BE49-F238E27FC236}">
                <a16:creationId xmlns:a16="http://schemas.microsoft.com/office/drawing/2014/main" id="{2C8D4562-C2A5-77E5-9D5E-42E61D77D7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7f9262ee2f_0_26342:notes">
            <a:extLst>
              <a:ext uri="{FF2B5EF4-FFF2-40B4-BE49-F238E27FC236}">
                <a16:creationId xmlns:a16="http://schemas.microsoft.com/office/drawing/2014/main" id="{9B26F63A-28A2-6314-953A-193087DAD0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49439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353849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6" name="Google Shape;46;p14"/>
          <p:cNvSpPr txBox="1">
            <a:spLocks noGrp="1"/>
          </p:cNvSpPr>
          <p:nvPr>
            <p:ph type="subTitle" idx="1"/>
          </p:nvPr>
        </p:nvSpPr>
        <p:spPr>
          <a:xfrm>
            <a:off x="353849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7" name="Google Shape;47;p14"/>
          <p:cNvSpPr txBox="1">
            <a:spLocks noGrp="1"/>
          </p:cNvSpPr>
          <p:nvPr>
            <p:ph type="title" idx="2"/>
          </p:nvPr>
        </p:nvSpPr>
        <p:spPr>
          <a:xfrm>
            <a:off x="6028553"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48" name="Google Shape;48;p14"/>
          <p:cNvSpPr txBox="1">
            <a:spLocks noGrp="1"/>
          </p:cNvSpPr>
          <p:nvPr>
            <p:ph type="subTitle" idx="3"/>
          </p:nvPr>
        </p:nvSpPr>
        <p:spPr>
          <a:xfrm>
            <a:off x="6028553"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49" name="Google Shape;49;p14"/>
          <p:cNvSpPr txBox="1">
            <a:spLocks noGrp="1"/>
          </p:cNvSpPr>
          <p:nvPr>
            <p:ph type="title" idx="4"/>
          </p:nvPr>
        </p:nvSpPr>
        <p:spPr>
          <a:xfrm>
            <a:off x="1048447" y="26155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50" name="Google Shape;50;p14"/>
          <p:cNvSpPr txBox="1">
            <a:spLocks noGrp="1"/>
          </p:cNvSpPr>
          <p:nvPr>
            <p:ph type="subTitle" idx="5"/>
          </p:nvPr>
        </p:nvSpPr>
        <p:spPr>
          <a:xfrm>
            <a:off x="1048447" y="31480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1" name="Google Shape;51;p14"/>
          <p:cNvSpPr txBox="1">
            <a:spLocks noGrp="1"/>
          </p:cNvSpPr>
          <p:nvPr>
            <p:ph type="title" idx="6" hasCustomPrompt="1"/>
          </p:nvPr>
        </p:nvSpPr>
        <p:spPr>
          <a:xfrm>
            <a:off x="10484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a:spLocks noGrp="1"/>
          </p:cNvSpPr>
          <p:nvPr>
            <p:ph type="title" idx="7" hasCustomPrompt="1"/>
          </p:nvPr>
        </p:nvSpPr>
        <p:spPr>
          <a:xfrm>
            <a:off x="353850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a:spLocks noGrp="1"/>
          </p:cNvSpPr>
          <p:nvPr>
            <p:ph type="title" idx="8" hasCustomPrompt="1"/>
          </p:nvPr>
        </p:nvSpPr>
        <p:spPr>
          <a:xfrm>
            <a:off x="6028550" y="1770700"/>
            <a:ext cx="2067000" cy="723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3600">
                <a:solidFill>
                  <a:schemeClr val="lt2"/>
                </a:solidFill>
              </a:defRPr>
            </a:lvl1pPr>
            <a:lvl2pPr lvl="1" algn="ctr" rtl="0">
              <a:spcBef>
                <a:spcPts val="0"/>
              </a:spcBef>
              <a:spcAft>
                <a:spcPts val="0"/>
              </a:spcAft>
              <a:buClr>
                <a:schemeClr val="lt2"/>
              </a:buClr>
              <a:buSzPts val="3600"/>
              <a:buNone/>
              <a:defRPr sz="3600">
                <a:solidFill>
                  <a:schemeClr val="lt2"/>
                </a:solidFill>
              </a:defRPr>
            </a:lvl2pPr>
            <a:lvl3pPr lvl="2" algn="ctr" rtl="0">
              <a:spcBef>
                <a:spcPts val="0"/>
              </a:spcBef>
              <a:spcAft>
                <a:spcPts val="0"/>
              </a:spcAft>
              <a:buClr>
                <a:schemeClr val="lt2"/>
              </a:buClr>
              <a:buSzPts val="3600"/>
              <a:buNone/>
              <a:defRPr sz="3600">
                <a:solidFill>
                  <a:schemeClr val="lt2"/>
                </a:solidFill>
              </a:defRPr>
            </a:lvl3pPr>
            <a:lvl4pPr lvl="3" algn="ctr" rtl="0">
              <a:spcBef>
                <a:spcPts val="0"/>
              </a:spcBef>
              <a:spcAft>
                <a:spcPts val="0"/>
              </a:spcAft>
              <a:buClr>
                <a:schemeClr val="lt2"/>
              </a:buClr>
              <a:buSzPts val="3600"/>
              <a:buNone/>
              <a:defRPr sz="3600">
                <a:solidFill>
                  <a:schemeClr val="lt2"/>
                </a:solidFill>
              </a:defRPr>
            </a:lvl4pPr>
            <a:lvl5pPr lvl="4" algn="ctr" rtl="0">
              <a:spcBef>
                <a:spcPts val="0"/>
              </a:spcBef>
              <a:spcAft>
                <a:spcPts val="0"/>
              </a:spcAft>
              <a:buClr>
                <a:schemeClr val="lt2"/>
              </a:buClr>
              <a:buSzPts val="3600"/>
              <a:buNone/>
              <a:defRPr sz="3600">
                <a:solidFill>
                  <a:schemeClr val="lt2"/>
                </a:solidFill>
              </a:defRPr>
            </a:lvl5pPr>
            <a:lvl6pPr lvl="5" algn="ctr" rtl="0">
              <a:spcBef>
                <a:spcPts val="0"/>
              </a:spcBef>
              <a:spcAft>
                <a:spcPts val="0"/>
              </a:spcAft>
              <a:buClr>
                <a:schemeClr val="lt2"/>
              </a:buClr>
              <a:buSzPts val="3600"/>
              <a:buNone/>
              <a:defRPr sz="3600">
                <a:solidFill>
                  <a:schemeClr val="lt2"/>
                </a:solidFill>
              </a:defRPr>
            </a:lvl6pPr>
            <a:lvl7pPr lvl="6" algn="ctr" rtl="0">
              <a:spcBef>
                <a:spcPts val="0"/>
              </a:spcBef>
              <a:spcAft>
                <a:spcPts val="0"/>
              </a:spcAft>
              <a:buClr>
                <a:schemeClr val="lt2"/>
              </a:buClr>
              <a:buSzPts val="3600"/>
              <a:buNone/>
              <a:defRPr sz="3600">
                <a:solidFill>
                  <a:schemeClr val="lt2"/>
                </a:solidFill>
              </a:defRPr>
            </a:lvl7pPr>
            <a:lvl8pPr lvl="7" algn="ctr" rtl="0">
              <a:spcBef>
                <a:spcPts val="0"/>
              </a:spcBef>
              <a:spcAft>
                <a:spcPts val="0"/>
              </a:spcAft>
              <a:buClr>
                <a:schemeClr val="lt2"/>
              </a:buClr>
              <a:buSzPts val="3600"/>
              <a:buNone/>
              <a:defRPr sz="3600">
                <a:solidFill>
                  <a:schemeClr val="lt2"/>
                </a:solidFill>
              </a:defRPr>
            </a:lvl8pPr>
            <a:lvl9pPr lvl="8" algn="ctr" rtl="0">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353849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68" name="Google Shape;68;p18"/>
          <p:cNvSpPr txBox="1">
            <a:spLocks noGrp="1"/>
          </p:cNvSpPr>
          <p:nvPr>
            <p:ph type="subTitle" idx="1"/>
          </p:nvPr>
        </p:nvSpPr>
        <p:spPr>
          <a:xfrm>
            <a:off x="353849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69" name="Google Shape;69;p18"/>
          <p:cNvSpPr txBox="1">
            <a:spLocks noGrp="1"/>
          </p:cNvSpPr>
          <p:nvPr>
            <p:ph type="title" idx="2"/>
          </p:nvPr>
        </p:nvSpPr>
        <p:spPr>
          <a:xfrm>
            <a:off x="6028553"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0" name="Google Shape;70;p18"/>
          <p:cNvSpPr txBox="1">
            <a:spLocks noGrp="1"/>
          </p:cNvSpPr>
          <p:nvPr>
            <p:ph type="subTitle" idx="3"/>
          </p:nvPr>
        </p:nvSpPr>
        <p:spPr>
          <a:xfrm>
            <a:off x="6028553"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71" name="Google Shape;71;p18"/>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048447" y="276797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73" name="Google Shape;73;p18"/>
          <p:cNvSpPr txBox="1">
            <a:spLocks noGrp="1"/>
          </p:cNvSpPr>
          <p:nvPr>
            <p:ph type="subTitle" idx="6"/>
          </p:nvPr>
        </p:nvSpPr>
        <p:spPr>
          <a:xfrm>
            <a:off x="1048447" y="3452875"/>
            <a:ext cx="20670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067241"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4673852" y="2651775"/>
            <a:ext cx="3258900" cy="1795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0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2134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90" name="Google Shape;90;p24"/>
          <p:cNvSpPr txBox="1">
            <a:spLocks noGrp="1"/>
          </p:cNvSpPr>
          <p:nvPr>
            <p:ph type="title" idx="4"/>
          </p:nvPr>
        </p:nvSpPr>
        <p:spPr>
          <a:xfrm>
            <a:off x="4820099" y="1955125"/>
            <a:ext cx="3258900" cy="54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8" r:id="rId4"/>
    <p:sldLayoutId id="2147483659" r:id="rId5"/>
    <p:sldLayoutId id="2147483660" r:id="rId6"/>
    <p:sldLayoutId id="2147483664" r:id="rId7"/>
    <p:sldLayoutId id="2147483670" r:id="rId8"/>
    <p:sldLayoutId id="214748367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175900" y="1950100"/>
            <a:ext cx="4792200" cy="644700"/>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a:t>DEAL</a:t>
            </a:r>
            <a:endParaRPr dirty="0"/>
          </a:p>
        </p:txBody>
      </p:sp>
      <p:sp>
        <p:nvSpPr>
          <p:cNvPr id="163" name="Google Shape;163;p38"/>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SPRINT 2 SUMMARY</a:t>
            </a:r>
            <a:endParaRPr dirty="0"/>
          </a:p>
        </p:txBody>
      </p:sp>
      <p:sp>
        <p:nvSpPr>
          <p:cNvPr id="164" name="Google Shape;164;p38"/>
          <p:cNvSpPr txBox="1">
            <a:spLocks noGrp="1"/>
          </p:cNvSpPr>
          <p:nvPr>
            <p:ph type="ctrTitle"/>
          </p:nvPr>
        </p:nvSpPr>
        <p:spPr>
          <a:xfrm>
            <a:off x="2941650" y="2624375"/>
            <a:ext cx="3260700"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a:latin typeface="Montserrat ExtraLight"/>
                <a:ea typeface="Montserrat ExtraLight"/>
                <a:cs typeface="Montserrat ExtraLight"/>
                <a:sym typeface="Montserrat ExtraLight"/>
              </a:rPr>
              <a:t>Online Shop</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2">
          <a:extLst>
            <a:ext uri="{FF2B5EF4-FFF2-40B4-BE49-F238E27FC236}">
              <a16:creationId xmlns:a16="http://schemas.microsoft.com/office/drawing/2014/main" id="{76B167BD-D9C3-C7A0-EB33-1A3285AC27FF}"/>
            </a:ext>
          </a:extLst>
        </p:cNvPr>
        <p:cNvGrpSpPr/>
        <p:nvPr/>
      </p:nvGrpSpPr>
      <p:grpSpPr>
        <a:xfrm>
          <a:off x="0" y="0"/>
          <a:ext cx="0" cy="0"/>
          <a:chOff x="0" y="0"/>
          <a:chExt cx="0" cy="0"/>
        </a:xfrm>
      </p:grpSpPr>
      <p:sp>
        <p:nvSpPr>
          <p:cNvPr id="1993" name="Google Shape;1993;p57">
            <a:extLst>
              <a:ext uri="{FF2B5EF4-FFF2-40B4-BE49-F238E27FC236}">
                <a16:creationId xmlns:a16="http://schemas.microsoft.com/office/drawing/2014/main" id="{329DAEA4-8BBA-1DAE-38F2-E5C09D6DFB7E}"/>
              </a:ext>
            </a:extLst>
          </p:cNvPr>
          <p:cNvSpPr txBox="1">
            <a:spLocks noGrp="1"/>
          </p:cNvSpPr>
          <p:nvPr>
            <p:ph type="title"/>
          </p:nvPr>
        </p:nvSpPr>
        <p:spPr>
          <a:xfrm>
            <a:off x="938500" y="445025"/>
            <a:ext cx="6494464" cy="941400"/>
          </a:xfrm>
          <a:prstGeom prst="rect">
            <a:avLst/>
          </a:prstGeom>
        </p:spPr>
        <p:txBody>
          <a:bodyPr spcFirstLastPara="1" wrap="square" lIns="91425" tIns="91425" rIns="91425" bIns="91425" anchor="t" anchorCtr="0">
            <a:noAutofit/>
          </a:bodyPr>
          <a:lstStyle/>
          <a:p>
            <a:r>
              <a:rPr lang="en-GB" dirty="0"/>
              <a:t>06 SPRINT METRICS</a:t>
            </a:r>
            <a:br>
              <a:rPr lang="en-GB" dirty="0"/>
            </a:br>
            <a:br>
              <a:rPr lang="en-GB" dirty="0"/>
            </a:br>
            <a:br>
              <a:rPr lang="en-GB" dirty="0"/>
            </a:br>
            <a:br>
              <a:rPr lang="en-GB" dirty="0"/>
            </a:br>
            <a:br>
              <a:rPr lang="en-GB" dirty="0"/>
            </a:br>
            <a:r>
              <a:rPr lang="en-GB" dirty="0"/>
              <a:t> </a:t>
            </a:r>
          </a:p>
        </p:txBody>
      </p:sp>
      <p:cxnSp>
        <p:nvCxnSpPr>
          <p:cNvPr id="1998" name="Google Shape;1998;p57">
            <a:extLst>
              <a:ext uri="{FF2B5EF4-FFF2-40B4-BE49-F238E27FC236}">
                <a16:creationId xmlns:a16="http://schemas.microsoft.com/office/drawing/2014/main" id="{9F30711C-DA79-A5E1-A4AA-D0816975D4CB}"/>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Google Shape;1994;p57">
            <a:extLst>
              <a:ext uri="{FF2B5EF4-FFF2-40B4-BE49-F238E27FC236}">
                <a16:creationId xmlns:a16="http://schemas.microsoft.com/office/drawing/2014/main" id="{328857E4-177E-7D38-4686-D67CDF074D86}"/>
              </a:ext>
            </a:extLst>
          </p:cNvPr>
          <p:cNvSpPr txBox="1">
            <a:spLocks/>
          </p:cNvSpPr>
          <p:nvPr/>
        </p:nvSpPr>
        <p:spPr>
          <a:xfrm>
            <a:off x="6239813" y="1386425"/>
            <a:ext cx="3931373" cy="179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0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spcBef>
                <a:spcPts val="1000"/>
              </a:spcBef>
              <a:buNone/>
            </a:pPr>
            <a:endParaRPr lang="en-GB" sz="800" b="1" dirty="0"/>
          </a:p>
        </p:txBody>
      </p:sp>
      <p:pic>
        <p:nvPicPr>
          <p:cNvPr id="4" name="Picture 3">
            <a:extLst>
              <a:ext uri="{FF2B5EF4-FFF2-40B4-BE49-F238E27FC236}">
                <a16:creationId xmlns:a16="http://schemas.microsoft.com/office/drawing/2014/main" id="{E761182F-B0C4-55B8-E726-745A95F93422}"/>
              </a:ext>
            </a:extLst>
          </p:cNvPr>
          <p:cNvPicPr>
            <a:picLocks noChangeAspect="1"/>
          </p:cNvPicPr>
          <p:nvPr/>
        </p:nvPicPr>
        <p:blipFill>
          <a:blip r:embed="rId3"/>
          <a:stretch>
            <a:fillRect/>
          </a:stretch>
        </p:blipFill>
        <p:spPr>
          <a:xfrm>
            <a:off x="561109" y="1079258"/>
            <a:ext cx="7813964" cy="2624765"/>
          </a:xfrm>
          <a:prstGeom prst="rect">
            <a:avLst/>
          </a:prstGeom>
        </p:spPr>
      </p:pic>
      <p:sp>
        <p:nvSpPr>
          <p:cNvPr id="6" name="TextBox 5">
            <a:extLst>
              <a:ext uri="{FF2B5EF4-FFF2-40B4-BE49-F238E27FC236}">
                <a16:creationId xmlns:a16="http://schemas.microsoft.com/office/drawing/2014/main" id="{B2D85BFA-8478-6411-9F94-BC2E922E84B1}"/>
              </a:ext>
            </a:extLst>
          </p:cNvPr>
          <p:cNvSpPr txBox="1"/>
          <p:nvPr/>
        </p:nvSpPr>
        <p:spPr>
          <a:xfrm>
            <a:off x="471055" y="4135582"/>
            <a:ext cx="7813964" cy="738664"/>
          </a:xfrm>
          <a:prstGeom prst="rect">
            <a:avLst/>
          </a:prstGeom>
          <a:noFill/>
        </p:spPr>
        <p:txBody>
          <a:bodyPr wrap="square" rtlCol="0">
            <a:spAutoFit/>
          </a:bodyPr>
          <a:lstStyle/>
          <a:p>
            <a:r>
              <a:rPr lang="en-GB" dirty="0">
                <a:solidFill>
                  <a:schemeClr val="bg1"/>
                </a:solidFill>
                <a:latin typeface="Montserrat" panose="00000500000000000000" pitchFamily="2" charset="0"/>
              </a:rPr>
              <a:t>The team started slowly but accelerated delivery at the end of the sprint, eventually completing all planned story points(the one in final was finished a few hours later). The work scope remained steady, indicating minimal scope change during the sprint.</a:t>
            </a:r>
          </a:p>
        </p:txBody>
      </p:sp>
    </p:spTree>
    <p:extLst>
      <p:ext uri="{BB962C8B-B14F-4D97-AF65-F5344CB8AC3E}">
        <p14:creationId xmlns:p14="http://schemas.microsoft.com/office/powerpoint/2010/main" val="327572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2">
          <a:extLst>
            <a:ext uri="{FF2B5EF4-FFF2-40B4-BE49-F238E27FC236}">
              <a16:creationId xmlns:a16="http://schemas.microsoft.com/office/drawing/2014/main" id="{1B78F9C3-34E8-AE70-E712-FB10E9802DF3}"/>
            </a:ext>
          </a:extLst>
        </p:cNvPr>
        <p:cNvGrpSpPr/>
        <p:nvPr/>
      </p:nvGrpSpPr>
      <p:grpSpPr>
        <a:xfrm>
          <a:off x="0" y="0"/>
          <a:ext cx="0" cy="0"/>
          <a:chOff x="0" y="0"/>
          <a:chExt cx="0" cy="0"/>
        </a:xfrm>
      </p:grpSpPr>
      <p:sp>
        <p:nvSpPr>
          <p:cNvPr id="1993" name="Google Shape;1993;p57">
            <a:extLst>
              <a:ext uri="{FF2B5EF4-FFF2-40B4-BE49-F238E27FC236}">
                <a16:creationId xmlns:a16="http://schemas.microsoft.com/office/drawing/2014/main" id="{9D103A17-34BD-DAA0-5F84-B0B9B3561602}"/>
              </a:ext>
            </a:extLst>
          </p:cNvPr>
          <p:cNvSpPr txBox="1">
            <a:spLocks noGrp="1"/>
          </p:cNvSpPr>
          <p:nvPr>
            <p:ph type="title"/>
          </p:nvPr>
        </p:nvSpPr>
        <p:spPr>
          <a:xfrm>
            <a:off x="938500" y="445025"/>
            <a:ext cx="6494464" cy="941400"/>
          </a:xfrm>
          <a:prstGeom prst="rect">
            <a:avLst/>
          </a:prstGeom>
        </p:spPr>
        <p:txBody>
          <a:bodyPr spcFirstLastPara="1" wrap="square" lIns="91425" tIns="91425" rIns="91425" bIns="91425" anchor="t" anchorCtr="0">
            <a:noAutofit/>
          </a:bodyPr>
          <a:lstStyle/>
          <a:p>
            <a:r>
              <a:rPr lang="en-GB" dirty="0"/>
              <a:t>06 SPRINT METRICS</a:t>
            </a:r>
            <a:br>
              <a:rPr lang="en-GB" dirty="0"/>
            </a:br>
            <a:br>
              <a:rPr lang="en-GB" dirty="0"/>
            </a:br>
            <a:br>
              <a:rPr lang="en-GB" dirty="0"/>
            </a:br>
            <a:br>
              <a:rPr lang="en-GB" dirty="0"/>
            </a:br>
            <a:br>
              <a:rPr lang="en-GB" dirty="0"/>
            </a:br>
            <a:r>
              <a:rPr lang="en-GB" dirty="0"/>
              <a:t> </a:t>
            </a:r>
          </a:p>
        </p:txBody>
      </p:sp>
      <p:cxnSp>
        <p:nvCxnSpPr>
          <p:cNvPr id="1998" name="Google Shape;1998;p57">
            <a:extLst>
              <a:ext uri="{FF2B5EF4-FFF2-40B4-BE49-F238E27FC236}">
                <a16:creationId xmlns:a16="http://schemas.microsoft.com/office/drawing/2014/main" id="{40364516-5B2F-0AD0-9332-C14FF584A3A7}"/>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Google Shape;1994;p57">
            <a:extLst>
              <a:ext uri="{FF2B5EF4-FFF2-40B4-BE49-F238E27FC236}">
                <a16:creationId xmlns:a16="http://schemas.microsoft.com/office/drawing/2014/main" id="{A32FD445-5D59-98EC-4709-9FE3488B45F4}"/>
              </a:ext>
            </a:extLst>
          </p:cNvPr>
          <p:cNvSpPr txBox="1">
            <a:spLocks/>
          </p:cNvSpPr>
          <p:nvPr/>
        </p:nvSpPr>
        <p:spPr>
          <a:xfrm>
            <a:off x="6239813" y="1386425"/>
            <a:ext cx="3931373" cy="179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0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spcBef>
                <a:spcPts val="1000"/>
              </a:spcBef>
              <a:buNone/>
            </a:pPr>
            <a:endParaRPr lang="en-GB" sz="800" b="1" dirty="0"/>
          </a:p>
        </p:txBody>
      </p:sp>
      <p:sp>
        <p:nvSpPr>
          <p:cNvPr id="6" name="TextBox 5">
            <a:extLst>
              <a:ext uri="{FF2B5EF4-FFF2-40B4-BE49-F238E27FC236}">
                <a16:creationId xmlns:a16="http://schemas.microsoft.com/office/drawing/2014/main" id="{0A4AED40-90A8-DD2D-CA40-64F4C9333860}"/>
              </a:ext>
            </a:extLst>
          </p:cNvPr>
          <p:cNvSpPr txBox="1"/>
          <p:nvPr/>
        </p:nvSpPr>
        <p:spPr>
          <a:xfrm>
            <a:off x="471055" y="4135582"/>
            <a:ext cx="7813964" cy="523220"/>
          </a:xfrm>
          <a:prstGeom prst="rect">
            <a:avLst/>
          </a:prstGeom>
          <a:noFill/>
        </p:spPr>
        <p:txBody>
          <a:bodyPr wrap="square" rtlCol="0">
            <a:spAutoFit/>
          </a:bodyPr>
          <a:lstStyle/>
          <a:p>
            <a:r>
              <a:rPr lang="en-GB" dirty="0">
                <a:solidFill>
                  <a:schemeClr val="bg1"/>
                </a:solidFill>
                <a:latin typeface="Montserrat" panose="00000500000000000000" pitchFamily="2" charset="0"/>
              </a:rPr>
              <a:t>The team completed all planned work items by the end of the sprint, matching the total work scope. Most progress occurred in the last days, after a slow start.</a:t>
            </a:r>
          </a:p>
        </p:txBody>
      </p:sp>
      <p:pic>
        <p:nvPicPr>
          <p:cNvPr id="3" name="Picture 2">
            <a:extLst>
              <a:ext uri="{FF2B5EF4-FFF2-40B4-BE49-F238E27FC236}">
                <a16:creationId xmlns:a16="http://schemas.microsoft.com/office/drawing/2014/main" id="{3E22313C-0822-5F8D-5236-A762FBAACCE0}"/>
              </a:ext>
            </a:extLst>
          </p:cNvPr>
          <p:cNvPicPr>
            <a:picLocks noChangeAspect="1"/>
          </p:cNvPicPr>
          <p:nvPr/>
        </p:nvPicPr>
        <p:blipFill>
          <a:blip r:embed="rId3"/>
          <a:stretch>
            <a:fillRect/>
          </a:stretch>
        </p:blipFill>
        <p:spPr>
          <a:xfrm>
            <a:off x="469250" y="964918"/>
            <a:ext cx="8205500" cy="3075118"/>
          </a:xfrm>
          <a:prstGeom prst="rect">
            <a:avLst/>
          </a:prstGeom>
        </p:spPr>
      </p:pic>
    </p:spTree>
    <p:extLst>
      <p:ext uri="{BB962C8B-B14F-4D97-AF65-F5344CB8AC3E}">
        <p14:creationId xmlns:p14="http://schemas.microsoft.com/office/powerpoint/2010/main" val="1716747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2">
          <a:extLst>
            <a:ext uri="{FF2B5EF4-FFF2-40B4-BE49-F238E27FC236}">
              <a16:creationId xmlns:a16="http://schemas.microsoft.com/office/drawing/2014/main" id="{DDD4B954-03DC-4177-551F-AFEB017434E7}"/>
            </a:ext>
          </a:extLst>
        </p:cNvPr>
        <p:cNvGrpSpPr/>
        <p:nvPr/>
      </p:nvGrpSpPr>
      <p:grpSpPr>
        <a:xfrm>
          <a:off x="0" y="0"/>
          <a:ext cx="0" cy="0"/>
          <a:chOff x="0" y="0"/>
          <a:chExt cx="0" cy="0"/>
        </a:xfrm>
      </p:grpSpPr>
      <p:sp>
        <p:nvSpPr>
          <p:cNvPr id="1993" name="Google Shape;1993;p57">
            <a:extLst>
              <a:ext uri="{FF2B5EF4-FFF2-40B4-BE49-F238E27FC236}">
                <a16:creationId xmlns:a16="http://schemas.microsoft.com/office/drawing/2014/main" id="{831DC517-D4F7-E92C-1D0C-DA14D5E01943}"/>
              </a:ext>
            </a:extLst>
          </p:cNvPr>
          <p:cNvSpPr txBox="1">
            <a:spLocks noGrp="1"/>
          </p:cNvSpPr>
          <p:nvPr>
            <p:ph type="title"/>
          </p:nvPr>
        </p:nvSpPr>
        <p:spPr>
          <a:xfrm>
            <a:off x="938500" y="445025"/>
            <a:ext cx="6494464" cy="941400"/>
          </a:xfrm>
          <a:prstGeom prst="rect">
            <a:avLst/>
          </a:prstGeom>
        </p:spPr>
        <p:txBody>
          <a:bodyPr spcFirstLastPara="1" wrap="square" lIns="91425" tIns="91425" rIns="91425" bIns="91425" anchor="t" anchorCtr="0">
            <a:noAutofit/>
          </a:bodyPr>
          <a:lstStyle/>
          <a:p>
            <a:r>
              <a:rPr lang="en-GB" dirty="0"/>
              <a:t>06 SPRINT METRICS</a:t>
            </a:r>
            <a:br>
              <a:rPr lang="en-GB" dirty="0"/>
            </a:br>
            <a:br>
              <a:rPr lang="en-GB" dirty="0"/>
            </a:br>
            <a:br>
              <a:rPr lang="en-GB" dirty="0"/>
            </a:br>
            <a:br>
              <a:rPr lang="en-GB" dirty="0"/>
            </a:br>
            <a:br>
              <a:rPr lang="en-GB" dirty="0"/>
            </a:br>
            <a:r>
              <a:rPr lang="en-GB" dirty="0"/>
              <a:t> </a:t>
            </a:r>
          </a:p>
        </p:txBody>
      </p:sp>
      <p:cxnSp>
        <p:nvCxnSpPr>
          <p:cNvPr id="1998" name="Google Shape;1998;p57">
            <a:extLst>
              <a:ext uri="{FF2B5EF4-FFF2-40B4-BE49-F238E27FC236}">
                <a16:creationId xmlns:a16="http://schemas.microsoft.com/office/drawing/2014/main" id="{983FC8FF-F888-C42D-764B-5230640126B5}"/>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Google Shape;1994;p57">
            <a:extLst>
              <a:ext uri="{FF2B5EF4-FFF2-40B4-BE49-F238E27FC236}">
                <a16:creationId xmlns:a16="http://schemas.microsoft.com/office/drawing/2014/main" id="{342215DF-3CF9-DE6B-CDDA-2187F6ABB806}"/>
              </a:ext>
            </a:extLst>
          </p:cNvPr>
          <p:cNvSpPr txBox="1">
            <a:spLocks/>
          </p:cNvSpPr>
          <p:nvPr/>
        </p:nvSpPr>
        <p:spPr>
          <a:xfrm>
            <a:off x="6239813" y="1386425"/>
            <a:ext cx="3931373" cy="179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0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spcBef>
                <a:spcPts val="1000"/>
              </a:spcBef>
              <a:buNone/>
            </a:pPr>
            <a:endParaRPr lang="en-GB" sz="800" b="1" dirty="0"/>
          </a:p>
        </p:txBody>
      </p:sp>
      <p:sp>
        <p:nvSpPr>
          <p:cNvPr id="6" name="TextBox 5">
            <a:extLst>
              <a:ext uri="{FF2B5EF4-FFF2-40B4-BE49-F238E27FC236}">
                <a16:creationId xmlns:a16="http://schemas.microsoft.com/office/drawing/2014/main" id="{CAFF8991-8AA9-60E9-5CF8-76A145FB828C}"/>
              </a:ext>
            </a:extLst>
          </p:cNvPr>
          <p:cNvSpPr txBox="1"/>
          <p:nvPr/>
        </p:nvSpPr>
        <p:spPr>
          <a:xfrm>
            <a:off x="471055" y="4135582"/>
            <a:ext cx="7813964" cy="523220"/>
          </a:xfrm>
          <a:prstGeom prst="rect">
            <a:avLst/>
          </a:prstGeom>
          <a:noFill/>
        </p:spPr>
        <p:txBody>
          <a:bodyPr wrap="square" rtlCol="0">
            <a:spAutoFit/>
          </a:bodyPr>
          <a:lstStyle/>
          <a:p>
            <a:r>
              <a:rPr lang="en-GB" dirty="0">
                <a:solidFill>
                  <a:schemeClr val="bg1"/>
                </a:solidFill>
                <a:latin typeface="Montserrat" panose="00000500000000000000" pitchFamily="2" charset="0"/>
              </a:rPr>
              <a:t>The team completed all planned work items by the end of the sprint, matching the total work scope. Most progress occurred in the last days, after a slow start.</a:t>
            </a:r>
          </a:p>
        </p:txBody>
      </p:sp>
      <p:pic>
        <p:nvPicPr>
          <p:cNvPr id="3" name="Picture 2">
            <a:extLst>
              <a:ext uri="{FF2B5EF4-FFF2-40B4-BE49-F238E27FC236}">
                <a16:creationId xmlns:a16="http://schemas.microsoft.com/office/drawing/2014/main" id="{F980F71E-74E3-B27E-DB2E-A2DF333A1E96}"/>
              </a:ext>
            </a:extLst>
          </p:cNvPr>
          <p:cNvPicPr>
            <a:picLocks noChangeAspect="1"/>
          </p:cNvPicPr>
          <p:nvPr/>
        </p:nvPicPr>
        <p:blipFill>
          <a:blip r:embed="rId3"/>
          <a:stretch>
            <a:fillRect/>
          </a:stretch>
        </p:blipFill>
        <p:spPr>
          <a:xfrm>
            <a:off x="469250" y="964918"/>
            <a:ext cx="8205500" cy="3075118"/>
          </a:xfrm>
          <a:prstGeom prst="rect">
            <a:avLst/>
          </a:prstGeom>
        </p:spPr>
      </p:pic>
    </p:spTree>
    <p:extLst>
      <p:ext uri="{BB962C8B-B14F-4D97-AF65-F5344CB8AC3E}">
        <p14:creationId xmlns:p14="http://schemas.microsoft.com/office/powerpoint/2010/main" val="3862944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2">
          <a:extLst>
            <a:ext uri="{FF2B5EF4-FFF2-40B4-BE49-F238E27FC236}">
              <a16:creationId xmlns:a16="http://schemas.microsoft.com/office/drawing/2014/main" id="{A897EFA4-F5A2-BC1A-A67A-2041570A5F38}"/>
            </a:ext>
          </a:extLst>
        </p:cNvPr>
        <p:cNvGrpSpPr/>
        <p:nvPr/>
      </p:nvGrpSpPr>
      <p:grpSpPr>
        <a:xfrm>
          <a:off x="0" y="0"/>
          <a:ext cx="0" cy="0"/>
          <a:chOff x="0" y="0"/>
          <a:chExt cx="0" cy="0"/>
        </a:xfrm>
      </p:grpSpPr>
      <p:sp>
        <p:nvSpPr>
          <p:cNvPr id="1993" name="Google Shape;1993;p57">
            <a:extLst>
              <a:ext uri="{FF2B5EF4-FFF2-40B4-BE49-F238E27FC236}">
                <a16:creationId xmlns:a16="http://schemas.microsoft.com/office/drawing/2014/main" id="{28FC0DCC-4735-79F5-5E3E-30BAF52F498D}"/>
              </a:ext>
            </a:extLst>
          </p:cNvPr>
          <p:cNvSpPr txBox="1">
            <a:spLocks noGrp="1"/>
          </p:cNvSpPr>
          <p:nvPr>
            <p:ph type="title"/>
          </p:nvPr>
        </p:nvSpPr>
        <p:spPr>
          <a:xfrm>
            <a:off x="938500" y="445025"/>
            <a:ext cx="6494464" cy="941400"/>
          </a:xfrm>
          <a:prstGeom prst="rect">
            <a:avLst/>
          </a:prstGeom>
        </p:spPr>
        <p:txBody>
          <a:bodyPr spcFirstLastPara="1" wrap="square" lIns="91425" tIns="91425" rIns="91425" bIns="91425" anchor="t" anchorCtr="0">
            <a:noAutofit/>
          </a:bodyPr>
          <a:lstStyle/>
          <a:p>
            <a:r>
              <a:rPr lang="en-GB" dirty="0"/>
              <a:t>06 SPRINT METRICS</a:t>
            </a:r>
            <a:br>
              <a:rPr lang="en-GB" dirty="0"/>
            </a:br>
            <a:br>
              <a:rPr lang="en-GB" dirty="0"/>
            </a:br>
            <a:br>
              <a:rPr lang="en-GB" dirty="0"/>
            </a:br>
            <a:br>
              <a:rPr lang="en-GB" dirty="0"/>
            </a:br>
            <a:br>
              <a:rPr lang="en-GB" dirty="0"/>
            </a:br>
            <a:r>
              <a:rPr lang="en-GB" dirty="0"/>
              <a:t> </a:t>
            </a:r>
          </a:p>
        </p:txBody>
      </p:sp>
      <p:cxnSp>
        <p:nvCxnSpPr>
          <p:cNvPr id="1998" name="Google Shape;1998;p57">
            <a:extLst>
              <a:ext uri="{FF2B5EF4-FFF2-40B4-BE49-F238E27FC236}">
                <a16:creationId xmlns:a16="http://schemas.microsoft.com/office/drawing/2014/main" id="{4990ACB5-355D-ED1C-9DE3-3E5439D0E9E7}"/>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Google Shape;1994;p57">
            <a:extLst>
              <a:ext uri="{FF2B5EF4-FFF2-40B4-BE49-F238E27FC236}">
                <a16:creationId xmlns:a16="http://schemas.microsoft.com/office/drawing/2014/main" id="{69C7C23C-F37B-F05A-F8FB-9CE07259EDEA}"/>
              </a:ext>
            </a:extLst>
          </p:cNvPr>
          <p:cNvSpPr txBox="1">
            <a:spLocks/>
          </p:cNvSpPr>
          <p:nvPr/>
        </p:nvSpPr>
        <p:spPr>
          <a:xfrm>
            <a:off x="6239813" y="1386425"/>
            <a:ext cx="3931373" cy="179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0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spcBef>
                <a:spcPts val="1000"/>
              </a:spcBef>
              <a:buNone/>
            </a:pPr>
            <a:endParaRPr lang="en-GB" sz="800" b="1" dirty="0"/>
          </a:p>
        </p:txBody>
      </p:sp>
      <p:sp>
        <p:nvSpPr>
          <p:cNvPr id="6" name="TextBox 5">
            <a:extLst>
              <a:ext uri="{FF2B5EF4-FFF2-40B4-BE49-F238E27FC236}">
                <a16:creationId xmlns:a16="http://schemas.microsoft.com/office/drawing/2014/main" id="{D9B4AA27-B459-B3B9-6873-18E6E8D2B190}"/>
              </a:ext>
            </a:extLst>
          </p:cNvPr>
          <p:cNvSpPr txBox="1"/>
          <p:nvPr/>
        </p:nvSpPr>
        <p:spPr>
          <a:xfrm>
            <a:off x="471055" y="4135582"/>
            <a:ext cx="7813964" cy="954107"/>
          </a:xfrm>
          <a:prstGeom prst="rect">
            <a:avLst/>
          </a:prstGeom>
          <a:noFill/>
        </p:spPr>
        <p:txBody>
          <a:bodyPr wrap="square" rtlCol="0">
            <a:spAutoFit/>
          </a:bodyPr>
          <a:lstStyle/>
          <a:p>
            <a:r>
              <a:rPr lang="en-GB" dirty="0">
                <a:solidFill>
                  <a:schemeClr val="bg1"/>
                </a:solidFill>
                <a:latin typeface="Montserrat" panose="00000500000000000000" pitchFamily="2" charset="0"/>
              </a:rPr>
              <a:t>The team’s velocity improved significantly in the second sprint, with almost all committed story points completed (the last 3 points were finished with a slight delay). This shows increased predictability and delivery performance compared to the first sprint.</a:t>
            </a:r>
          </a:p>
        </p:txBody>
      </p:sp>
      <p:pic>
        <p:nvPicPr>
          <p:cNvPr id="4" name="Picture 3">
            <a:extLst>
              <a:ext uri="{FF2B5EF4-FFF2-40B4-BE49-F238E27FC236}">
                <a16:creationId xmlns:a16="http://schemas.microsoft.com/office/drawing/2014/main" id="{E365331C-29A4-EC97-42AF-FF6147A40C87}"/>
              </a:ext>
            </a:extLst>
          </p:cNvPr>
          <p:cNvPicPr>
            <a:picLocks noChangeAspect="1"/>
          </p:cNvPicPr>
          <p:nvPr/>
        </p:nvPicPr>
        <p:blipFill>
          <a:blip r:embed="rId3"/>
          <a:stretch>
            <a:fillRect/>
          </a:stretch>
        </p:blipFill>
        <p:spPr>
          <a:xfrm>
            <a:off x="471055" y="1061726"/>
            <a:ext cx="8458200" cy="2909212"/>
          </a:xfrm>
          <a:prstGeom prst="rect">
            <a:avLst/>
          </a:prstGeom>
        </p:spPr>
      </p:pic>
    </p:spTree>
    <p:extLst>
      <p:ext uri="{BB962C8B-B14F-4D97-AF65-F5344CB8AC3E}">
        <p14:creationId xmlns:p14="http://schemas.microsoft.com/office/powerpoint/2010/main" val="1097405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2">
          <a:extLst>
            <a:ext uri="{FF2B5EF4-FFF2-40B4-BE49-F238E27FC236}">
              <a16:creationId xmlns:a16="http://schemas.microsoft.com/office/drawing/2014/main" id="{15B488D3-EBC1-1FD0-F0CC-80D3BDB049A0}"/>
            </a:ext>
          </a:extLst>
        </p:cNvPr>
        <p:cNvGrpSpPr/>
        <p:nvPr/>
      </p:nvGrpSpPr>
      <p:grpSpPr>
        <a:xfrm>
          <a:off x="0" y="0"/>
          <a:ext cx="0" cy="0"/>
          <a:chOff x="0" y="0"/>
          <a:chExt cx="0" cy="0"/>
        </a:xfrm>
      </p:grpSpPr>
      <p:sp>
        <p:nvSpPr>
          <p:cNvPr id="1993" name="Google Shape;1993;p57">
            <a:extLst>
              <a:ext uri="{FF2B5EF4-FFF2-40B4-BE49-F238E27FC236}">
                <a16:creationId xmlns:a16="http://schemas.microsoft.com/office/drawing/2014/main" id="{4B71DAD7-FF55-CA94-DB5C-2842CE25CD4F}"/>
              </a:ext>
            </a:extLst>
          </p:cNvPr>
          <p:cNvSpPr txBox="1">
            <a:spLocks noGrp="1"/>
          </p:cNvSpPr>
          <p:nvPr>
            <p:ph type="title"/>
          </p:nvPr>
        </p:nvSpPr>
        <p:spPr>
          <a:xfrm>
            <a:off x="938500" y="445025"/>
            <a:ext cx="6494464" cy="941400"/>
          </a:xfrm>
          <a:prstGeom prst="rect">
            <a:avLst/>
          </a:prstGeom>
        </p:spPr>
        <p:txBody>
          <a:bodyPr spcFirstLastPara="1" wrap="square" lIns="91425" tIns="91425" rIns="91425" bIns="91425" anchor="t" anchorCtr="0">
            <a:noAutofit/>
          </a:bodyPr>
          <a:lstStyle/>
          <a:p>
            <a:r>
              <a:rPr lang="en-GB" dirty="0"/>
              <a:t>06 SPRINT METRICS</a:t>
            </a:r>
            <a:br>
              <a:rPr lang="en-GB" dirty="0"/>
            </a:br>
            <a:br>
              <a:rPr lang="en-GB" dirty="0"/>
            </a:br>
            <a:br>
              <a:rPr lang="en-GB" dirty="0"/>
            </a:br>
            <a:br>
              <a:rPr lang="en-GB" dirty="0"/>
            </a:br>
            <a:br>
              <a:rPr lang="en-GB" dirty="0"/>
            </a:br>
            <a:r>
              <a:rPr lang="en-GB" dirty="0"/>
              <a:t> </a:t>
            </a:r>
          </a:p>
        </p:txBody>
      </p:sp>
      <p:cxnSp>
        <p:nvCxnSpPr>
          <p:cNvPr id="1998" name="Google Shape;1998;p57">
            <a:extLst>
              <a:ext uri="{FF2B5EF4-FFF2-40B4-BE49-F238E27FC236}">
                <a16:creationId xmlns:a16="http://schemas.microsoft.com/office/drawing/2014/main" id="{61AAE4BC-1DF3-0C04-0F10-0A9EFFE5B6B8}"/>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Picture 3">
            <a:extLst>
              <a:ext uri="{FF2B5EF4-FFF2-40B4-BE49-F238E27FC236}">
                <a16:creationId xmlns:a16="http://schemas.microsoft.com/office/drawing/2014/main" id="{1F39CFBC-63D9-58A3-0CEB-D38D8299E490}"/>
              </a:ext>
            </a:extLst>
          </p:cNvPr>
          <p:cNvPicPr>
            <a:picLocks noChangeAspect="1"/>
          </p:cNvPicPr>
          <p:nvPr/>
        </p:nvPicPr>
        <p:blipFill>
          <a:blip r:embed="rId3"/>
          <a:stretch>
            <a:fillRect/>
          </a:stretch>
        </p:blipFill>
        <p:spPr>
          <a:xfrm>
            <a:off x="938500" y="1161118"/>
            <a:ext cx="4698533" cy="3622280"/>
          </a:xfrm>
          <a:prstGeom prst="rect">
            <a:avLst/>
          </a:prstGeom>
        </p:spPr>
      </p:pic>
    </p:spTree>
    <p:extLst>
      <p:ext uri="{BB962C8B-B14F-4D97-AF65-F5344CB8AC3E}">
        <p14:creationId xmlns:p14="http://schemas.microsoft.com/office/powerpoint/2010/main" val="379570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2">
          <a:extLst>
            <a:ext uri="{FF2B5EF4-FFF2-40B4-BE49-F238E27FC236}">
              <a16:creationId xmlns:a16="http://schemas.microsoft.com/office/drawing/2014/main" id="{4A83208F-A22C-0B5F-00B0-E9268CB89891}"/>
            </a:ext>
          </a:extLst>
        </p:cNvPr>
        <p:cNvGrpSpPr/>
        <p:nvPr/>
      </p:nvGrpSpPr>
      <p:grpSpPr>
        <a:xfrm>
          <a:off x="0" y="0"/>
          <a:ext cx="0" cy="0"/>
          <a:chOff x="0" y="0"/>
          <a:chExt cx="0" cy="0"/>
        </a:xfrm>
      </p:grpSpPr>
      <p:sp>
        <p:nvSpPr>
          <p:cNvPr id="1993" name="Google Shape;1993;p57">
            <a:extLst>
              <a:ext uri="{FF2B5EF4-FFF2-40B4-BE49-F238E27FC236}">
                <a16:creationId xmlns:a16="http://schemas.microsoft.com/office/drawing/2014/main" id="{9185E4AD-9C33-B581-6655-A21EE60120C5}"/>
              </a:ext>
            </a:extLst>
          </p:cNvPr>
          <p:cNvSpPr txBox="1">
            <a:spLocks noGrp="1"/>
          </p:cNvSpPr>
          <p:nvPr>
            <p:ph type="title"/>
          </p:nvPr>
        </p:nvSpPr>
        <p:spPr>
          <a:xfrm>
            <a:off x="938500" y="445025"/>
            <a:ext cx="6494464" cy="941400"/>
          </a:xfrm>
          <a:prstGeom prst="rect">
            <a:avLst/>
          </a:prstGeom>
        </p:spPr>
        <p:txBody>
          <a:bodyPr spcFirstLastPara="1" wrap="square" lIns="91425" tIns="91425" rIns="91425" bIns="91425" anchor="t" anchorCtr="0">
            <a:noAutofit/>
          </a:bodyPr>
          <a:lstStyle/>
          <a:p>
            <a:r>
              <a:rPr lang="en-GB" dirty="0"/>
              <a:t>06 SPRINT METRICS</a:t>
            </a:r>
            <a:br>
              <a:rPr lang="en-GB" dirty="0"/>
            </a:br>
            <a:br>
              <a:rPr lang="en-GB" dirty="0"/>
            </a:br>
            <a:br>
              <a:rPr lang="en-GB" dirty="0"/>
            </a:br>
            <a:br>
              <a:rPr lang="en-GB" dirty="0"/>
            </a:br>
            <a:br>
              <a:rPr lang="en-GB" dirty="0"/>
            </a:br>
            <a:r>
              <a:rPr lang="en-GB" dirty="0"/>
              <a:t> </a:t>
            </a:r>
          </a:p>
        </p:txBody>
      </p:sp>
      <p:cxnSp>
        <p:nvCxnSpPr>
          <p:cNvPr id="1998" name="Google Shape;1998;p57">
            <a:extLst>
              <a:ext uri="{FF2B5EF4-FFF2-40B4-BE49-F238E27FC236}">
                <a16:creationId xmlns:a16="http://schemas.microsoft.com/office/drawing/2014/main" id="{7AF1CC9C-E071-41CF-7875-6CC3FFED834A}"/>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Google Shape;1994;p57">
            <a:extLst>
              <a:ext uri="{FF2B5EF4-FFF2-40B4-BE49-F238E27FC236}">
                <a16:creationId xmlns:a16="http://schemas.microsoft.com/office/drawing/2014/main" id="{B9E97C32-489F-E12D-7BBD-097DBAB434CD}"/>
              </a:ext>
            </a:extLst>
          </p:cNvPr>
          <p:cNvSpPr txBox="1">
            <a:spLocks noGrp="1"/>
          </p:cNvSpPr>
          <p:nvPr>
            <p:ph type="body" idx="1"/>
          </p:nvPr>
        </p:nvSpPr>
        <p:spPr>
          <a:xfrm>
            <a:off x="938500" y="915725"/>
            <a:ext cx="2621611" cy="4119753"/>
          </a:xfrm>
          <a:prstGeom prst="rect">
            <a:avLst/>
          </a:prstGeom>
        </p:spPr>
        <p:txBody>
          <a:bodyPr spcFirstLastPara="1" wrap="square" lIns="91425" tIns="91425" rIns="91425" bIns="91425" anchor="t" anchorCtr="0">
            <a:noAutofit/>
          </a:bodyPr>
          <a:lstStyle/>
          <a:p>
            <a:pPr>
              <a:spcBef>
                <a:spcPts val="1350"/>
              </a:spcBef>
              <a:spcAft>
                <a:spcPts val="600"/>
              </a:spcAft>
              <a:buNone/>
            </a:pPr>
            <a:r>
              <a:rPr lang="en-GB" sz="800" b="1" dirty="0">
                <a:effectLst/>
              </a:rPr>
              <a:t>📋 Project Management</a:t>
            </a:r>
          </a:p>
          <a:p>
            <a:pPr>
              <a:spcBef>
                <a:spcPts val="150"/>
              </a:spcBef>
              <a:spcAft>
                <a:spcPts val="150"/>
              </a:spcAft>
              <a:buFont typeface="Arial" panose="020B0604020202020204" pitchFamily="34" charset="0"/>
              <a:buChar char="•"/>
            </a:pPr>
            <a:r>
              <a:rPr lang="en-GB" sz="800" b="1" dirty="0">
                <a:effectLst/>
              </a:rPr>
              <a:t>17 Jira Tickets Completed</a:t>
            </a:r>
            <a:r>
              <a:rPr lang="en-GB" sz="800" dirty="0">
                <a:effectLst/>
              </a:rPr>
              <a:t> - 100% sprint commitment delivered on time</a:t>
            </a:r>
          </a:p>
          <a:p>
            <a:pPr>
              <a:spcBef>
                <a:spcPts val="150"/>
              </a:spcBef>
              <a:spcAft>
                <a:spcPts val="150"/>
              </a:spcAft>
              <a:buFont typeface="Arial" panose="020B0604020202020204" pitchFamily="34" charset="0"/>
              <a:buChar char="•"/>
            </a:pPr>
            <a:r>
              <a:rPr lang="en-GB" sz="800" b="1" dirty="0">
                <a:effectLst/>
              </a:rPr>
              <a:t>2 Advanced Features Implemented</a:t>
            </a:r>
            <a:r>
              <a:rPr lang="en-GB" sz="800" dirty="0">
                <a:effectLst/>
              </a:rPr>
              <a:t> - Stripe Payment Integration &amp; Neo4j Recommendations</a:t>
            </a:r>
          </a:p>
          <a:p>
            <a:pPr>
              <a:spcBef>
                <a:spcPts val="150"/>
              </a:spcBef>
              <a:spcAft>
                <a:spcPts val="150"/>
              </a:spcAft>
              <a:buFont typeface="Arial" panose="020B0604020202020204" pitchFamily="34" charset="0"/>
              <a:buChar char="•"/>
            </a:pPr>
            <a:r>
              <a:rPr lang="en-GB" sz="800" b="1" dirty="0">
                <a:effectLst/>
              </a:rPr>
              <a:t>46 Pull Requests Merged</a:t>
            </a:r>
            <a:r>
              <a:rPr lang="en-GB" sz="800" dirty="0">
                <a:effectLst/>
              </a:rPr>
              <a:t> - High development velocity with quality code reviews</a:t>
            </a:r>
          </a:p>
          <a:p>
            <a:pPr>
              <a:spcBef>
                <a:spcPts val="150"/>
              </a:spcBef>
              <a:spcAft>
                <a:spcPts val="150"/>
              </a:spcAft>
              <a:buFont typeface="Arial" panose="020B0604020202020204" pitchFamily="34" charset="0"/>
              <a:buChar char="•"/>
            </a:pPr>
            <a:r>
              <a:rPr lang="en-GB" sz="800" b="1" dirty="0">
                <a:effectLst/>
              </a:rPr>
              <a:t>Zero Critical Bugs</a:t>
            </a:r>
            <a:r>
              <a:rPr lang="en-GB" sz="800" dirty="0">
                <a:effectLst/>
              </a:rPr>
              <a:t> - Robust development process with comprehensive testing</a:t>
            </a:r>
          </a:p>
          <a:p>
            <a:pPr>
              <a:spcBef>
                <a:spcPts val="1350"/>
              </a:spcBef>
              <a:spcAft>
                <a:spcPts val="600"/>
              </a:spcAft>
              <a:buNone/>
            </a:pPr>
            <a:r>
              <a:rPr lang="en-GB" sz="800" b="1" dirty="0">
                <a:effectLst/>
              </a:rPr>
              <a:t>💻 Code Metrics</a:t>
            </a:r>
          </a:p>
          <a:p>
            <a:pPr>
              <a:spcBef>
                <a:spcPts val="150"/>
              </a:spcBef>
              <a:spcAft>
                <a:spcPts val="150"/>
              </a:spcAft>
              <a:buFont typeface="Arial" panose="020B0604020202020204" pitchFamily="34" charset="0"/>
              <a:buChar char="•"/>
            </a:pPr>
            <a:r>
              <a:rPr lang="en-GB" sz="800" b="1" dirty="0">
                <a:effectLst/>
              </a:rPr>
              <a:t>Total Codebase: 30,954 Lines</a:t>
            </a:r>
            <a:r>
              <a:rPr lang="en-GB" sz="800" dirty="0">
                <a:effectLst/>
              </a:rPr>
              <a:t> - Substantial application with enterprise-level complexity</a:t>
            </a:r>
          </a:p>
          <a:p>
            <a:pPr>
              <a:spcBef>
                <a:spcPts val="150"/>
              </a:spcBef>
              <a:spcAft>
                <a:spcPts val="150"/>
              </a:spcAft>
              <a:buFont typeface="Arial" panose="020B0604020202020204" pitchFamily="34" charset="0"/>
              <a:buChar char="•"/>
            </a:pPr>
            <a:r>
              <a:rPr lang="en-GB" sz="800" b="1" dirty="0">
                <a:effectLst/>
              </a:rPr>
              <a:t>280 Files Created/Modified</a:t>
            </a:r>
            <a:r>
              <a:rPr lang="en-GB" sz="800" dirty="0">
                <a:effectLst/>
              </a:rPr>
              <a:t> - Comprehensive feature development across all layers</a:t>
            </a:r>
          </a:p>
          <a:p>
            <a:pPr>
              <a:spcBef>
                <a:spcPts val="150"/>
              </a:spcBef>
              <a:spcAft>
                <a:spcPts val="150"/>
              </a:spcAft>
              <a:buFont typeface="Arial" panose="020B0604020202020204" pitchFamily="34" charset="0"/>
              <a:buChar char="•"/>
            </a:pPr>
            <a:r>
              <a:rPr lang="en-GB" sz="800" b="1" dirty="0">
                <a:effectLst/>
              </a:rPr>
              <a:t>26,871 Lines of Production Code</a:t>
            </a:r>
            <a:r>
              <a:rPr lang="en-GB" sz="800" dirty="0">
                <a:effectLst/>
              </a:rPr>
              <a:t> - 87% code density indicating efficient implementation</a:t>
            </a:r>
          </a:p>
          <a:p>
            <a:pPr>
              <a:spcBef>
                <a:spcPts val="150"/>
              </a:spcBef>
              <a:spcAft>
                <a:spcPts val="150"/>
              </a:spcAft>
              <a:buFont typeface="Arial" panose="020B0604020202020204" pitchFamily="34" charset="0"/>
              <a:buChar char="•"/>
            </a:pPr>
            <a:r>
              <a:rPr lang="en-GB" sz="800" b="1" dirty="0">
                <a:effectLst/>
              </a:rPr>
              <a:t>551 Comment Lines</a:t>
            </a:r>
            <a:r>
              <a:rPr lang="en-GB" sz="800" dirty="0">
                <a:effectLst/>
              </a:rPr>
              <a:t> - Well-documented codebase for maintainability</a:t>
            </a:r>
          </a:p>
          <a:p>
            <a:pPr>
              <a:spcBef>
                <a:spcPts val="1350"/>
              </a:spcBef>
              <a:spcAft>
                <a:spcPts val="600"/>
              </a:spcAft>
              <a:buNone/>
            </a:pPr>
            <a:endParaRPr lang="en-GB" sz="800" dirty="0">
              <a:effectLst/>
            </a:endParaRPr>
          </a:p>
        </p:txBody>
      </p:sp>
      <p:sp>
        <p:nvSpPr>
          <p:cNvPr id="6" name="Google Shape;1994;p57">
            <a:extLst>
              <a:ext uri="{FF2B5EF4-FFF2-40B4-BE49-F238E27FC236}">
                <a16:creationId xmlns:a16="http://schemas.microsoft.com/office/drawing/2014/main" id="{F1074D87-29A6-7D75-808F-B03F3DFB19BB}"/>
              </a:ext>
            </a:extLst>
          </p:cNvPr>
          <p:cNvSpPr txBox="1">
            <a:spLocks/>
          </p:cNvSpPr>
          <p:nvPr/>
        </p:nvSpPr>
        <p:spPr>
          <a:xfrm>
            <a:off x="3789200" y="860307"/>
            <a:ext cx="2621611" cy="41197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0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a:spcBef>
                <a:spcPts val="1350"/>
              </a:spcBef>
              <a:spcAft>
                <a:spcPts val="600"/>
              </a:spcAft>
              <a:buNone/>
            </a:pPr>
            <a:r>
              <a:rPr lang="en-GB" sz="800" b="1" dirty="0">
                <a:effectLst/>
              </a:rPr>
              <a:t>🏗️ Architecture Distribution</a:t>
            </a:r>
          </a:p>
          <a:p>
            <a:pPr>
              <a:spcBef>
                <a:spcPts val="150"/>
              </a:spcBef>
              <a:spcAft>
                <a:spcPts val="150"/>
              </a:spcAft>
              <a:buFont typeface="Arial" panose="020B0604020202020204" pitchFamily="34" charset="0"/>
              <a:buChar char="•"/>
            </a:pPr>
            <a:r>
              <a:rPr lang="en-GB" sz="800" b="1" dirty="0">
                <a:effectLst/>
              </a:rPr>
              <a:t>Frontend (React/TypeScript): 16,402 lines</a:t>
            </a:r>
            <a:r>
              <a:rPr lang="en-GB" sz="800" dirty="0">
                <a:effectLst/>
              </a:rPr>
              <a:t> - Modern UI with 98 component files</a:t>
            </a:r>
          </a:p>
          <a:p>
            <a:pPr>
              <a:spcBef>
                <a:spcPts val="150"/>
              </a:spcBef>
              <a:spcAft>
                <a:spcPts val="150"/>
              </a:spcAft>
              <a:buFont typeface="Arial" panose="020B0604020202020204" pitchFamily="34" charset="0"/>
              <a:buChar char="•"/>
            </a:pPr>
            <a:r>
              <a:rPr lang="en-GB" sz="800" b="1" dirty="0">
                <a:effectLst/>
              </a:rPr>
              <a:t>Product Service: 4,223 lines</a:t>
            </a:r>
            <a:r>
              <a:rPr lang="en-GB" sz="800" dirty="0">
                <a:effectLst/>
              </a:rPr>
              <a:t> - Core business logic with Neo4j integration</a:t>
            </a:r>
          </a:p>
          <a:p>
            <a:pPr>
              <a:spcBef>
                <a:spcPts val="150"/>
              </a:spcBef>
              <a:spcAft>
                <a:spcPts val="150"/>
              </a:spcAft>
              <a:buFont typeface="Arial" panose="020B0604020202020204" pitchFamily="34" charset="0"/>
              <a:buChar char="•"/>
            </a:pPr>
            <a:r>
              <a:rPr lang="en-GB" sz="800" b="1" dirty="0">
                <a:effectLst/>
              </a:rPr>
              <a:t>Identity Service: 2,934 lines</a:t>
            </a:r>
            <a:r>
              <a:rPr lang="en-GB" sz="800" dirty="0">
                <a:effectLst/>
              </a:rPr>
              <a:t> - Authentication and user management</a:t>
            </a:r>
          </a:p>
          <a:p>
            <a:pPr>
              <a:spcBef>
                <a:spcPts val="150"/>
              </a:spcBef>
              <a:spcAft>
                <a:spcPts val="150"/>
              </a:spcAft>
              <a:buFont typeface="Arial" panose="020B0604020202020204" pitchFamily="34" charset="0"/>
              <a:buChar char="•"/>
            </a:pPr>
            <a:r>
              <a:rPr lang="en-GB" sz="800" b="1" dirty="0">
                <a:effectLst/>
              </a:rPr>
              <a:t>Notification Service: 941 lines</a:t>
            </a:r>
            <a:r>
              <a:rPr lang="en-GB" sz="800" dirty="0">
                <a:effectLst/>
              </a:rPr>
              <a:t> - Real-time communication system</a:t>
            </a:r>
          </a:p>
          <a:p>
            <a:pPr>
              <a:spcBef>
                <a:spcPts val="1350"/>
              </a:spcBef>
              <a:spcAft>
                <a:spcPts val="600"/>
              </a:spcAft>
              <a:buNone/>
            </a:pPr>
            <a:r>
              <a:rPr lang="en-GB" sz="800" b="1" dirty="0">
                <a:effectLst/>
              </a:rPr>
              <a:t>🔧 Development Quality</a:t>
            </a:r>
          </a:p>
          <a:p>
            <a:pPr>
              <a:spcBef>
                <a:spcPts val="150"/>
              </a:spcBef>
              <a:spcAft>
                <a:spcPts val="150"/>
              </a:spcAft>
              <a:buFont typeface="Arial" panose="020B0604020202020204" pitchFamily="34" charset="0"/>
              <a:buChar char="•"/>
            </a:pPr>
            <a:r>
              <a:rPr lang="en-GB" sz="800" b="1" dirty="0">
                <a:effectLst/>
              </a:rPr>
              <a:t>High Code Density: 87%</a:t>
            </a:r>
            <a:r>
              <a:rPr lang="en-GB" sz="800" dirty="0">
                <a:effectLst/>
              </a:rPr>
              <a:t> - Minimal bloat, focused on functional implementation</a:t>
            </a:r>
          </a:p>
          <a:p>
            <a:pPr>
              <a:spcBef>
                <a:spcPts val="150"/>
              </a:spcBef>
              <a:spcAft>
                <a:spcPts val="150"/>
              </a:spcAft>
              <a:buFont typeface="Arial" panose="020B0604020202020204" pitchFamily="34" charset="0"/>
              <a:buChar char="•"/>
            </a:pPr>
            <a:r>
              <a:rPr lang="en-GB" sz="800" b="1" dirty="0">
                <a:effectLst/>
              </a:rPr>
              <a:t>Low Comment Ratio: 1.8%</a:t>
            </a:r>
            <a:r>
              <a:rPr lang="en-GB" sz="800" dirty="0">
                <a:effectLst/>
              </a:rPr>
              <a:t> - Self-documenting code with clear naming conventions</a:t>
            </a:r>
          </a:p>
          <a:p>
            <a:pPr>
              <a:spcBef>
                <a:spcPts val="150"/>
              </a:spcBef>
              <a:spcAft>
                <a:spcPts val="150"/>
              </a:spcAft>
              <a:buFont typeface="Arial" panose="020B0604020202020204" pitchFamily="34" charset="0"/>
              <a:buChar char="•"/>
            </a:pPr>
            <a:r>
              <a:rPr lang="en-GB" sz="800" b="1" dirty="0">
                <a:effectLst/>
              </a:rPr>
              <a:t>Automation Scripts: 851 lines</a:t>
            </a:r>
            <a:r>
              <a:rPr lang="en-GB" sz="800" dirty="0">
                <a:effectLst/>
              </a:rPr>
              <a:t> - Automation tests </a:t>
            </a:r>
            <a:r>
              <a:rPr lang="en-GB" sz="800" dirty="0" err="1">
                <a:effectLst/>
              </a:rPr>
              <a:t>implemenations</a:t>
            </a:r>
            <a:endParaRPr lang="en-GB" sz="800" dirty="0">
              <a:effectLst/>
            </a:endParaRPr>
          </a:p>
          <a:p>
            <a:pPr>
              <a:spcBef>
                <a:spcPts val="150"/>
              </a:spcBef>
              <a:spcAft>
                <a:spcPts val="150"/>
              </a:spcAft>
              <a:buFont typeface="Arial" panose="020B0604020202020204" pitchFamily="34" charset="0"/>
              <a:buChar char="•"/>
            </a:pPr>
            <a:r>
              <a:rPr lang="en-GB" sz="800" b="1" dirty="0">
                <a:effectLst/>
              </a:rPr>
              <a:t>Microservices Architecture</a:t>
            </a:r>
            <a:r>
              <a:rPr lang="en-GB" sz="800" dirty="0">
                <a:effectLst/>
              </a:rPr>
              <a:t> - Scalable, maintainable service separation</a:t>
            </a:r>
          </a:p>
        </p:txBody>
      </p:sp>
      <p:sp>
        <p:nvSpPr>
          <p:cNvPr id="7" name="Google Shape;1994;p57">
            <a:extLst>
              <a:ext uri="{FF2B5EF4-FFF2-40B4-BE49-F238E27FC236}">
                <a16:creationId xmlns:a16="http://schemas.microsoft.com/office/drawing/2014/main" id="{4BEC65FE-71F7-27C3-FD92-1D2BB09D0B18}"/>
              </a:ext>
            </a:extLst>
          </p:cNvPr>
          <p:cNvSpPr txBox="1">
            <a:spLocks/>
          </p:cNvSpPr>
          <p:nvPr/>
        </p:nvSpPr>
        <p:spPr>
          <a:xfrm>
            <a:off x="6351247" y="860306"/>
            <a:ext cx="2621611" cy="41197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0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a:spcBef>
                <a:spcPts val="1350"/>
              </a:spcBef>
              <a:spcAft>
                <a:spcPts val="600"/>
              </a:spcAft>
              <a:buNone/>
            </a:pPr>
            <a:r>
              <a:rPr lang="en-GB" sz="800" b="1" dirty="0">
                <a:effectLst/>
              </a:rPr>
              <a:t>⚡ Sprint Achievements</a:t>
            </a:r>
          </a:p>
          <a:p>
            <a:pPr>
              <a:spcBef>
                <a:spcPts val="150"/>
              </a:spcBef>
              <a:spcAft>
                <a:spcPts val="150"/>
              </a:spcAft>
              <a:buFont typeface="Arial" panose="020B0604020202020204" pitchFamily="34" charset="0"/>
              <a:buChar char="•"/>
            </a:pPr>
            <a:r>
              <a:rPr lang="en-GB" sz="800" b="1" dirty="0">
                <a:effectLst/>
              </a:rPr>
              <a:t>Advanced Payment Processing</a:t>
            </a:r>
            <a:r>
              <a:rPr lang="en-GB" sz="800" dirty="0">
                <a:effectLst/>
              </a:rPr>
              <a:t> - Production-ready Stripe integration with security</a:t>
            </a:r>
          </a:p>
          <a:p>
            <a:pPr>
              <a:spcBef>
                <a:spcPts val="150"/>
              </a:spcBef>
              <a:spcAft>
                <a:spcPts val="150"/>
              </a:spcAft>
              <a:buFont typeface="Arial" panose="020B0604020202020204" pitchFamily="34" charset="0"/>
              <a:buChar char="•"/>
            </a:pPr>
            <a:r>
              <a:rPr lang="en-GB" sz="800" b="1" dirty="0">
                <a:effectLst/>
              </a:rPr>
              <a:t>AI-Powered Recommendations</a:t>
            </a:r>
            <a:r>
              <a:rPr lang="en-GB" sz="800" dirty="0">
                <a:effectLst/>
              </a:rPr>
              <a:t> - Graph database analytics for personalization</a:t>
            </a:r>
          </a:p>
          <a:p>
            <a:pPr>
              <a:spcBef>
                <a:spcPts val="150"/>
              </a:spcBef>
              <a:spcAft>
                <a:spcPts val="150"/>
              </a:spcAft>
              <a:buFont typeface="Arial" panose="020B0604020202020204" pitchFamily="34" charset="0"/>
              <a:buChar char="•"/>
            </a:pPr>
            <a:r>
              <a:rPr lang="en-GB" sz="800" b="1" dirty="0">
                <a:effectLst/>
              </a:rPr>
              <a:t>Full-Stack Implementation</a:t>
            </a:r>
            <a:r>
              <a:rPr lang="en-GB" sz="800" dirty="0">
                <a:effectLst/>
              </a:rPr>
              <a:t> - End-to-end feature delivery from UI to database</a:t>
            </a:r>
          </a:p>
          <a:p>
            <a:pPr>
              <a:spcBef>
                <a:spcPts val="150"/>
              </a:spcBef>
              <a:spcAft>
                <a:spcPts val="150"/>
              </a:spcAft>
              <a:buFont typeface="Arial" panose="020B0604020202020204" pitchFamily="34" charset="0"/>
              <a:buChar char="•"/>
            </a:pPr>
            <a:r>
              <a:rPr lang="en-GB" sz="800" b="1" dirty="0">
                <a:effectLst/>
              </a:rPr>
              <a:t>Enterprise Standards</a:t>
            </a:r>
            <a:r>
              <a:rPr lang="en-GB" sz="800" dirty="0">
                <a:effectLst/>
              </a:rPr>
              <a:t> - Professional code quality with comprehensive testing</a:t>
            </a:r>
          </a:p>
          <a:p>
            <a:pPr>
              <a:spcBef>
                <a:spcPts val="1350"/>
              </a:spcBef>
              <a:spcAft>
                <a:spcPts val="600"/>
              </a:spcAft>
              <a:buNone/>
            </a:pPr>
            <a:r>
              <a:rPr lang="en-GB" sz="800" b="1" dirty="0">
                <a:effectLst/>
              </a:rPr>
              <a:t>📊 Technical Highlights</a:t>
            </a:r>
          </a:p>
          <a:p>
            <a:pPr>
              <a:spcBef>
                <a:spcPts val="150"/>
              </a:spcBef>
              <a:spcAft>
                <a:spcPts val="150"/>
              </a:spcAft>
              <a:buFont typeface="Arial" panose="020B0604020202020204" pitchFamily="34" charset="0"/>
              <a:buChar char="•"/>
            </a:pPr>
            <a:r>
              <a:rPr lang="en-GB" sz="800" b="1" dirty="0">
                <a:effectLst/>
              </a:rPr>
              <a:t>Multi-Database Strategy</a:t>
            </a:r>
            <a:r>
              <a:rPr lang="en-GB" sz="800" dirty="0">
                <a:effectLst/>
              </a:rPr>
              <a:t> - PostgreSQL + Neo4j for optimal performance</a:t>
            </a:r>
          </a:p>
          <a:p>
            <a:pPr>
              <a:spcBef>
                <a:spcPts val="150"/>
              </a:spcBef>
              <a:spcAft>
                <a:spcPts val="150"/>
              </a:spcAft>
              <a:buFont typeface="Arial" panose="020B0604020202020204" pitchFamily="34" charset="0"/>
              <a:buChar char="•"/>
            </a:pPr>
            <a:r>
              <a:rPr lang="en-GB" sz="800" b="1" dirty="0">
                <a:effectLst/>
              </a:rPr>
              <a:t>Modern Tech Stack</a:t>
            </a:r>
            <a:r>
              <a:rPr lang="en-GB" sz="800" dirty="0">
                <a:effectLst/>
              </a:rPr>
              <a:t> - React, Spring Boot, Docker, microservices</a:t>
            </a:r>
          </a:p>
          <a:p>
            <a:pPr>
              <a:spcBef>
                <a:spcPts val="150"/>
              </a:spcBef>
              <a:spcAft>
                <a:spcPts val="150"/>
              </a:spcAft>
              <a:buFont typeface="Arial" panose="020B0604020202020204" pitchFamily="34" charset="0"/>
              <a:buChar char="•"/>
            </a:pPr>
            <a:r>
              <a:rPr lang="en-GB" sz="800" b="1" dirty="0">
                <a:effectLst/>
              </a:rPr>
              <a:t>Security Implementation</a:t>
            </a:r>
            <a:r>
              <a:rPr lang="en-GB" sz="800" dirty="0">
                <a:effectLst/>
              </a:rPr>
              <a:t> - JWT authentication, payment encryption, data protection</a:t>
            </a:r>
          </a:p>
          <a:p>
            <a:pPr>
              <a:spcBef>
                <a:spcPts val="150"/>
              </a:spcBef>
              <a:spcAft>
                <a:spcPts val="150"/>
              </a:spcAft>
              <a:buFont typeface="Arial" panose="020B0604020202020204" pitchFamily="34" charset="0"/>
              <a:buChar char="•"/>
            </a:pPr>
            <a:r>
              <a:rPr lang="en-GB" sz="800" b="1" dirty="0">
                <a:effectLst/>
              </a:rPr>
              <a:t>Scalable Design</a:t>
            </a:r>
            <a:r>
              <a:rPr lang="en-GB" sz="800" dirty="0">
                <a:effectLst/>
              </a:rPr>
              <a:t> - Cloud-ready architecture with service discovery</a:t>
            </a:r>
          </a:p>
        </p:txBody>
      </p:sp>
    </p:spTree>
    <p:extLst>
      <p:ext uri="{BB962C8B-B14F-4D97-AF65-F5344CB8AC3E}">
        <p14:creationId xmlns:p14="http://schemas.microsoft.com/office/powerpoint/2010/main" val="3217656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2">
          <a:extLst>
            <a:ext uri="{FF2B5EF4-FFF2-40B4-BE49-F238E27FC236}">
              <a16:creationId xmlns:a16="http://schemas.microsoft.com/office/drawing/2014/main" id="{A247A32A-1DE0-17A6-AFFE-D09DCC27A55E}"/>
            </a:ext>
          </a:extLst>
        </p:cNvPr>
        <p:cNvGrpSpPr/>
        <p:nvPr/>
      </p:nvGrpSpPr>
      <p:grpSpPr>
        <a:xfrm>
          <a:off x="0" y="0"/>
          <a:ext cx="0" cy="0"/>
          <a:chOff x="0" y="0"/>
          <a:chExt cx="0" cy="0"/>
        </a:xfrm>
      </p:grpSpPr>
      <p:sp>
        <p:nvSpPr>
          <p:cNvPr id="1993" name="Google Shape;1993;p57">
            <a:extLst>
              <a:ext uri="{FF2B5EF4-FFF2-40B4-BE49-F238E27FC236}">
                <a16:creationId xmlns:a16="http://schemas.microsoft.com/office/drawing/2014/main" id="{5927B2AC-5622-5925-5E0F-8A859C24C297}"/>
              </a:ext>
            </a:extLst>
          </p:cNvPr>
          <p:cNvSpPr txBox="1">
            <a:spLocks noGrp="1"/>
          </p:cNvSpPr>
          <p:nvPr>
            <p:ph type="title"/>
          </p:nvPr>
        </p:nvSpPr>
        <p:spPr>
          <a:xfrm>
            <a:off x="938500" y="445025"/>
            <a:ext cx="6494464" cy="941400"/>
          </a:xfrm>
          <a:prstGeom prst="rect">
            <a:avLst/>
          </a:prstGeom>
        </p:spPr>
        <p:txBody>
          <a:bodyPr spcFirstLastPara="1" wrap="square" lIns="91425" tIns="91425" rIns="91425" bIns="91425" anchor="t" anchorCtr="0">
            <a:noAutofit/>
          </a:bodyPr>
          <a:lstStyle/>
          <a:p>
            <a:r>
              <a:rPr lang="en-GB" dirty="0"/>
              <a:t>06 SPRINT METRICS</a:t>
            </a:r>
            <a:br>
              <a:rPr lang="en-GB" dirty="0"/>
            </a:br>
            <a:br>
              <a:rPr lang="en-GB" dirty="0"/>
            </a:br>
            <a:br>
              <a:rPr lang="en-GB" dirty="0"/>
            </a:br>
            <a:br>
              <a:rPr lang="en-GB" dirty="0"/>
            </a:br>
            <a:br>
              <a:rPr lang="en-GB" dirty="0"/>
            </a:br>
            <a:r>
              <a:rPr lang="en-GB" dirty="0"/>
              <a:t> </a:t>
            </a:r>
          </a:p>
        </p:txBody>
      </p:sp>
      <p:cxnSp>
        <p:nvCxnSpPr>
          <p:cNvPr id="1998" name="Google Shape;1998;p57">
            <a:extLst>
              <a:ext uri="{FF2B5EF4-FFF2-40B4-BE49-F238E27FC236}">
                <a16:creationId xmlns:a16="http://schemas.microsoft.com/office/drawing/2014/main" id="{BF0E53A8-DC3A-84F7-D1FD-C862CDA8F1B4}"/>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7" name="Picture 6">
            <a:extLst>
              <a:ext uri="{FF2B5EF4-FFF2-40B4-BE49-F238E27FC236}">
                <a16:creationId xmlns:a16="http://schemas.microsoft.com/office/drawing/2014/main" id="{BDCCD70B-38B2-66EF-0391-1179CAE3C7D7}"/>
              </a:ext>
            </a:extLst>
          </p:cNvPr>
          <p:cNvPicPr>
            <a:picLocks noChangeAspect="1"/>
          </p:cNvPicPr>
          <p:nvPr/>
        </p:nvPicPr>
        <p:blipFill>
          <a:blip r:embed="rId3"/>
          <a:stretch>
            <a:fillRect/>
          </a:stretch>
        </p:blipFill>
        <p:spPr>
          <a:xfrm>
            <a:off x="938500" y="1130825"/>
            <a:ext cx="4150849" cy="3504637"/>
          </a:xfrm>
          <a:prstGeom prst="rect">
            <a:avLst/>
          </a:prstGeom>
        </p:spPr>
      </p:pic>
    </p:spTree>
    <p:extLst>
      <p:ext uri="{BB962C8B-B14F-4D97-AF65-F5344CB8AC3E}">
        <p14:creationId xmlns:p14="http://schemas.microsoft.com/office/powerpoint/2010/main" val="684199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2">
          <a:extLst>
            <a:ext uri="{FF2B5EF4-FFF2-40B4-BE49-F238E27FC236}">
              <a16:creationId xmlns:a16="http://schemas.microsoft.com/office/drawing/2014/main" id="{43FD6B24-4DA4-0B8A-A9AD-EA2A0A9B9BDF}"/>
            </a:ext>
          </a:extLst>
        </p:cNvPr>
        <p:cNvGrpSpPr/>
        <p:nvPr/>
      </p:nvGrpSpPr>
      <p:grpSpPr>
        <a:xfrm>
          <a:off x="0" y="0"/>
          <a:ext cx="0" cy="0"/>
          <a:chOff x="0" y="0"/>
          <a:chExt cx="0" cy="0"/>
        </a:xfrm>
      </p:grpSpPr>
      <p:sp>
        <p:nvSpPr>
          <p:cNvPr id="1993" name="Google Shape;1993;p57">
            <a:extLst>
              <a:ext uri="{FF2B5EF4-FFF2-40B4-BE49-F238E27FC236}">
                <a16:creationId xmlns:a16="http://schemas.microsoft.com/office/drawing/2014/main" id="{B13F7A61-8AEF-18C8-BD54-51BCE7D81D8B}"/>
              </a:ext>
            </a:extLst>
          </p:cNvPr>
          <p:cNvSpPr txBox="1">
            <a:spLocks noGrp="1"/>
          </p:cNvSpPr>
          <p:nvPr>
            <p:ph type="title"/>
          </p:nvPr>
        </p:nvSpPr>
        <p:spPr>
          <a:xfrm>
            <a:off x="938500" y="445025"/>
            <a:ext cx="6494464" cy="941400"/>
          </a:xfrm>
          <a:prstGeom prst="rect">
            <a:avLst/>
          </a:prstGeom>
        </p:spPr>
        <p:txBody>
          <a:bodyPr spcFirstLastPara="1" wrap="square" lIns="91425" tIns="91425" rIns="91425" bIns="91425" anchor="t" anchorCtr="0">
            <a:noAutofit/>
          </a:bodyPr>
          <a:lstStyle/>
          <a:p>
            <a:r>
              <a:rPr lang="en-GB" dirty="0"/>
              <a:t>06 SPRINT METRICS</a:t>
            </a:r>
            <a:br>
              <a:rPr lang="en-GB" dirty="0"/>
            </a:br>
            <a:br>
              <a:rPr lang="en-GB" dirty="0"/>
            </a:br>
            <a:br>
              <a:rPr lang="en-GB" dirty="0"/>
            </a:br>
            <a:br>
              <a:rPr lang="en-GB" dirty="0"/>
            </a:br>
            <a:br>
              <a:rPr lang="en-GB" dirty="0"/>
            </a:br>
            <a:r>
              <a:rPr lang="en-GB" dirty="0"/>
              <a:t> </a:t>
            </a:r>
          </a:p>
        </p:txBody>
      </p:sp>
      <p:cxnSp>
        <p:nvCxnSpPr>
          <p:cNvPr id="1998" name="Google Shape;1998;p57">
            <a:extLst>
              <a:ext uri="{FF2B5EF4-FFF2-40B4-BE49-F238E27FC236}">
                <a16:creationId xmlns:a16="http://schemas.microsoft.com/office/drawing/2014/main" id="{F5F74164-4DCF-A26D-F0EF-D23D0AE74D06}"/>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94;p57">
            <a:extLst>
              <a:ext uri="{FF2B5EF4-FFF2-40B4-BE49-F238E27FC236}">
                <a16:creationId xmlns:a16="http://schemas.microsoft.com/office/drawing/2014/main" id="{0F228F37-5FF9-0D16-B382-79226C3D51F4}"/>
              </a:ext>
            </a:extLst>
          </p:cNvPr>
          <p:cNvSpPr txBox="1">
            <a:spLocks noGrp="1"/>
          </p:cNvSpPr>
          <p:nvPr>
            <p:ph type="body" idx="1"/>
          </p:nvPr>
        </p:nvSpPr>
        <p:spPr>
          <a:xfrm>
            <a:off x="732776" y="3258031"/>
            <a:ext cx="4342498" cy="1795500"/>
          </a:xfrm>
          <a:prstGeom prst="rect">
            <a:avLst/>
          </a:prstGeom>
        </p:spPr>
        <p:txBody>
          <a:bodyPr spcFirstLastPara="1" wrap="square" lIns="91425" tIns="91425" rIns="91425" bIns="91425" anchor="t" anchorCtr="0">
            <a:noAutofit/>
          </a:bodyPr>
          <a:lstStyle/>
          <a:p>
            <a:pPr marL="139700" indent="0">
              <a:buNone/>
            </a:pPr>
            <a:r>
              <a:rPr lang="en-GB" sz="1000" dirty="0"/>
              <a:t>The outcome is that we successfully completed the sprint work items. The lessons learned and conventions established during Sprint 1 made a significant difference in enabling us to finish. Additionally, the team’s integration with the technology stack, git, and workflow improved. However, attention to detail, discipline, and individual velocity did not increase equally among all team members.</a:t>
            </a:r>
          </a:p>
        </p:txBody>
      </p:sp>
      <p:pic>
        <p:nvPicPr>
          <p:cNvPr id="4" name="Picture 3">
            <a:extLst>
              <a:ext uri="{FF2B5EF4-FFF2-40B4-BE49-F238E27FC236}">
                <a16:creationId xmlns:a16="http://schemas.microsoft.com/office/drawing/2014/main" id="{EBF16064-5AD1-6AEE-8E82-88929064F6D8}"/>
              </a:ext>
            </a:extLst>
          </p:cNvPr>
          <p:cNvPicPr>
            <a:picLocks noChangeAspect="1"/>
          </p:cNvPicPr>
          <p:nvPr/>
        </p:nvPicPr>
        <p:blipFill>
          <a:blip r:embed="rId3"/>
          <a:stretch>
            <a:fillRect/>
          </a:stretch>
        </p:blipFill>
        <p:spPr>
          <a:xfrm>
            <a:off x="938500" y="1014163"/>
            <a:ext cx="4590655" cy="1929928"/>
          </a:xfrm>
          <a:prstGeom prst="rect">
            <a:avLst/>
          </a:prstGeom>
        </p:spPr>
      </p:pic>
    </p:spTree>
    <p:extLst>
      <p:ext uri="{BB962C8B-B14F-4D97-AF65-F5344CB8AC3E}">
        <p14:creationId xmlns:p14="http://schemas.microsoft.com/office/powerpoint/2010/main" val="3281907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2">
          <a:extLst>
            <a:ext uri="{FF2B5EF4-FFF2-40B4-BE49-F238E27FC236}">
              <a16:creationId xmlns:a16="http://schemas.microsoft.com/office/drawing/2014/main" id="{E3924D9B-5A9E-0476-6E96-EB15A8BF41A5}"/>
            </a:ext>
          </a:extLst>
        </p:cNvPr>
        <p:cNvGrpSpPr/>
        <p:nvPr/>
      </p:nvGrpSpPr>
      <p:grpSpPr>
        <a:xfrm>
          <a:off x="0" y="0"/>
          <a:ext cx="0" cy="0"/>
          <a:chOff x="0" y="0"/>
          <a:chExt cx="0" cy="0"/>
        </a:xfrm>
      </p:grpSpPr>
      <p:sp>
        <p:nvSpPr>
          <p:cNvPr id="1993" name="Google Shape;1993;p57">
            <a:extLst>
              <a:ext uri="{FF2B5EF4-FFF2-40B4-BE49-F238E27FC236}">
                <a16:creationId xmlns:a16="http://schemas.microsoft.com/office/drawing/2014/main" id="{C017A17C-728B-4891-82BC-FF71934E330F}"/>
              </a:ext>
            </a:extLst>
          </p:cNvPr>
          <p:cNvSpPr txBox="1">
            <a:spLocks noGrp="1"/>
          </p:cNvSpPr>
          <p:nvPr>
            <p:ph type="title"/>
          </p:nvPr>
        </p:nvSpPr>
        <p:spPr>
          <a:xfrm>
            <a:off x="938500" y="445025"/>
            <a:ext cx="6494464" cy="941400"/>
          </a:xfrm>
          <a:prstGeom prst="rect">
            <a:avLst/>
          </a:prstGeom>
        </p:spPr>
        <p:txBody>
          <a:bodyPr spcFirstLastPara="1" wrap="square" lIns="91425" tIns="91425" rIns="91425" bIns="91425" anchor="t" anchorCtr="0">
            <a:noAutofit/>
          </a:bodyPr>
          <a:lstStyle/>
          <a:p>
            <a:r>
              <a:rPr lang="en-GB" dirty="0"/>
              <a:t>07 MEMBER RETROSPECTIVE</a:t>
            </a:r>
            <a:br>
              <a:rPr lang="en-GB" dirty="0"/>
            </a:br>
            <a:r>
              <a:rPr lang="en-GB" dirty="0"/>
              <a:t>Andrei</a:t>
            </a:r>
            <a:br>
              <a:rPr lang="en-GB" dirty="0"/>
            </a:br>
            <a:br>
              <a:rPr lang="en-GB" dirty="0"/>
            </a:br>
            <a:br>
              <a:rPr lang="en-GB" dirty="0"/>
            </a:br>
            <a:br>
              <a:rPr lang="en-GB" dirty="0"/>
            </a:br>
            <a:br>
              <a:rPr lang="en-GB" dirty="0"/>
            </a:br>
            <a:r>
              <a:rPr lang="en-GB" dirty="0"/>
              <a:t> </a:t>
            </a:r>
          </a:p>
        </p:txBody>
      </p:sp>
      <p:cxnSp>
        <p:nvCxnSpPr>
          <p:cNvPr id="1998" name="Google Shape;1998;p57">
            <a:extLst>
              <a:ext uri="{FF2B5EF4-FFF2-40B4-BE49-F238E27FC236}">
                <a16:creationId xmlns:a16="http://schemas.microsoft.com/office/drawing/2014/main" id="{CDFAC102-7A6B-5660-F3BD-B58AA8B03E3C}"/>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391974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80675" y="181978"/>
            <a:ext cx="4629300" cy="7011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Andrei Borza – Dev life</a:t>
            </a:r>
            <a:endParaRPr dirty="0">
              <a:solidFill>
                <a:schemeClr val="accent1"/>
              </a:solidFill>
            </a:endParaRPr>
          </a:p>
        </p:txBody>
      </p:sp>
      <p:sp>
        <p:nvSpPr>
          <p:cNvPr id="215" name="Google Shape;215;p44"/>
          <p:cNvSpPr txBox="1">
            <a:spLocks noGrp="1"/>
          </p:cNvSpPr>
          <p:nvPr>
            <p:ph type="body" idx="1"/>
          </p:nvPr>
        </p:nvSpPr>
        <p:spPr>
          <a:xfrm>
            <a:off x="180674" y="834312"/>
            <a:ext cx="8080241" cy="42169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Completed tasks:</a:t>
            </a:r>
          </a:p>
          <a:p>
            <a:pPr marL="285750" indent="-285750"/>
            <a:r>
              <a:rPr lang="en-US" dirty="0"/>
              <a:t>Products management, including filtering and searching with complex options</a:t>
            </a:r>
          </a:p>
          <a:p>
            <a:pPr marL="285750" indent="-285750"/>
            <a:r>
              <a:rPr lang="en-US" dirty="0"/>
              <a:t>Order management system, history and processing, including checking for available stock, auto-updating stock after the order is processing, multiple order states and an automatic order processor (FSM)</a:t>
            </a:r>
          </a:p>
          <a:p>
            <a:pPr marL="285750" indent="-285750"/>
            <a:r>
              <a:rPr lang="en-US" dirty="0"/>
              <a:t>Product recommendation system, based on the user’s activity</a:t>
            </a:r>
            <a:br>
              <a:rPr lang="en-US" dirty="0"/>
            </a:br>
            <a:r>
              <a:rPr lang="en-US" dirty="0"/>
              <a:t>and purchase history, also taking into consideration global </a:t>
            </a:r>
            <a:br>
              <a:rPr lang="en-US" dirty="0"/>
            </a:br>
            <a:r>
              <a:rPr lang="en-US" dirty="0"/>
              <a:t>trends</a:t>
            </a:r>
          </a:p>
          <a:p>
            <a:pPr marL="285750" indent="-285750"/>
            <a:r>
              <a:rPr lang="en-US" dirty="0"/>
              <a:t>Exception handling &amp; paginated response uniformization</a:t>
            </a:r>
          </a:p>
          <a:p>
            <a:pPr marL="285750" indent="-285750"/>
            <a:r>
              <a:rPr lang="en-US" dirty="0"/>
              <a:t>Code review &amp; Bug fixing &amp; Technical Improvements</a:t>
            </a:r>
          </a:p>
          <a:p>
            <a:pPr marL="0" indent="0">
              <a:buNone/>
            </a:pPr>
            <a:endParaRPr lang="en-US" b="1" dirty="0"/>
          </a:p>
          <a:p>
            <a:pPr marL="0" indent="0">
              <a:buNone/>
            </a:pPr>
            <a:r>
              <a:rPr lang="en-US" b="1" dirty="0"/>
              <a:t>Technical Implementation:</a:t>
            </a:r>
          </a:p>
          <a:p>
            <a:pPr marL="285750" indent="-285750"/>
            <a:r>
              <a:rPr lang="en-US" dirty="0"/>
              <a:t>Running up a Neo4J DB configured to be plug and play </a:t>
            </a:r>
          </a:p>
          <a:p>
            <a:pPr marL="0" indent="0">
              <a:buNone/>
            </a:pPr>
            <a:r>
              <a:rPr lang="en-US" dirty="0"/>
              <a:t>for each teammate, also pre-populating with valid data</a:t>
            </a:r>
          </a:p>
          <a:p>
            <a:pPr marL="285750" indent="-285750"/>
            <a:r>
              <a:rPr lang="en-US" dirty="0"/>
              <a:t>Automatic sync between Postgres &amp; Neo4J, transaction</a:t>
            </a:r>
            <a:br>
              <a:rPr lang="en-US" dirty="0"/>
            </a:br>
            <a:r>
              <a:rPr lang="en-US" dirty="0"/>
              <a:t>management and well-defined DB schemas, ensuring maximum performance and lower data duplication</a:t>
            </a:r>
          </a:p>
          <a:p>
            <a:pPr marL="285750" indent="-285750"/>
            <a:r>
              <a:rPr lang="en-US" dirty="0"/>
              <a:t>New service kept at a impressively high </a:t>
            </a:r>
            <a:r>
              <a:rPr lang="en-US" b="1" dirty="0"/>
              <a:t>93% </a:t>
            </a:r>
            <a:r>
              <a:rPr lang="en-US" dirty="0"/>
              <a:t>code coverage, with an average of </a:t>
            </a:r>
            <a:r>
              <a:rPr lang="en-US" b="1" dirty="0"/>
              <a:t>93.5% </a:t>
            </a:r>
            <a:r>
              <a:rPr lang="en-US" b="1" dirty="0" err="1"/>
              <a:t>accros</a:t>
            </a:r>
            <a:r>
              <a:rPr lang="en-US" b="1" dirty="0"/>
              <a:t> the project</a:t>
            </a:r>
            <a:endParaRPr lang="en-US" dirty="0"/>
          </a:p>
          <a:p>
            <a:pPr marL="285750" indent="-285750"/>
            <a:endParaRPr lang="en-US" dirty="0"/>
          </a:p>
          <a:p>
            <a:pPr marL="0" lvl="0" indent="0" algn="l" rtl="0">
              <a:spcBef>
                <a:spcPts val="0"/>
              </a:spcBef>
              <a:spcAft>
                <a:spcPts val="0"/>
              </a:spcAft>
              <a:buNone/>
            </a:pPr>
            <a:endParaRPr dirty="0"/>
          </a:p>
        </p:txBody>
      </p:sp>
      <p:cxnSp>
        <p:nvCxnSpPr>
          <p:cNvPr id="216" name="Google Shape;216;p44"/>
          <p:cNvCxnSpPr>
            <a:cxnSpLocks/>
          </p:cNvCxnSpPr>
          <p:nvPr/>
        </p:nvCxnSpPr>
        <p:spPr>
          <a:xfrm>
            <a:off x="268375" y="15097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AutoShape 2">
            <a:extLst>
              <a:ext uri="{FF2B5EF4-FFF2-40B4-BE49-F238E27FC236}">
                <a16:creationId xmlns:a16="http://schemas.microsoft.com/office/drawing/2014/main" id="{401753F6-569C-F15E-E7D2-8BFD7CB088C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67758FC0-FB78-4E68-98A3-53E2A5810CD1}"/>
              </a:ext>
            </a:extLst>
          </p:cNvPr>
          <p:cNvPicPr>
            <a:picLocks noChangeAspect="1"/>
          </p:cNvPicPr>
          <p:nvPr/>
        </p:nvPicPr>
        <p:blipFill>
          <a:blip r:embed="rId3"/>
          <a:stretch>
            <a:fillRect/>
          </a:stretch>
        </p:blipFill>
        <p:spPr>
          <a:xfrm>
            <a:off x="6060920" y="1815449"/>
            <a:ext cx="2902406" cy="22546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a:extLst>
            <a:ext uri="{FF2B5EF4-FFF2-40B4-BE49-F238E27FC236}">
              <a16:creationId xmlns:a16="http://schemas.microsoft.com/office/drawing/2014/main" id="{1C26C1FE-23FC-0EFD-E1A7-554AA57E016B}"/>
            </a:ext>
          </a:extLst>
        </p:cNvPr>
        <p:cNvGrpSpPr/>
        <p:nvPr/>
      </p:nvGrpSpPr>
      <p:grpSpPr>
        <a:xfrm>
          <a:off x="0" y="0"/>
          <a:ext cx="0" cy="0"/>
          <a:chOff x="0" y="0"/>
          <a:chExt cx="0" cy="0"/>
        </a:xfrm>
      </p:grpSpPr>
      <p:sp>
        <p:nvSpPr>
          <p:cNvPr id="170" name="Google Shape;170;p39">
            <a:extLst>
              <a:ext uri="{FF2B5EF4-FFF2-40B4-BE49-F238E27FC236}">
                <a16:creationId xmlns:a16="http://schemas.microsoft.com/office/drawing/2014/main" id="{6EDB3D43-8A85-B206-0303-E9D26F0B8C08}"/>
              </a:ext>
            </a:extLst>
          </p:cNvPr>
          <p:cNvSpPr txBox="1">
            <a:spLocks noGrp="1"/>
          </p:cNvSpPr>
          <p:nvPr>
            <p:ph type="title"/>
          </p:nvPr>
        </p:nvSpPr>
        <p:spPr>
          <a:xfrm>
            <a:off x="1026200" y="2093715"/>
            <a:ext cx="6203519" cy="12937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000" dirty="0"/>
              <a:t>What we’ll discuss today?</a:t>
            </a:r>
            <a:endParaRPr sz="4000" dirty="0"/>
          </a:p>
        </p:txBody>
      </p:sp>
      <p:cxnSp>
        <p:nvCxnSpPr>
          <p:cNvPr id="172" name="Google Shape;172;p39">
            <a:extLst>
              <a:ext uri="{FF2B5EF4-FFF2-40B4-BE49-F238E27FC236}">
                <a16:creationId xmlns:a16="http://schemas.microsoft.com/office/drawing/2014/main" id="{EB4C227A-5F0E-C37D-384B-1B4996C6E3D3}"/>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512119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C837F52E-2EE2-0B15-FCF1-AE5B52A674DB}"/>
            </a:ext>
          </a:extLst>
        </p:cNvPr>
        <p:cNvGrpSpPr/>
        <p:nvPr/>
      </p:nvGrpSpPr>
      <p:grpSpPr>
        <a:xfrm>
          <a:off x="0" y="0"/>
          <a:ext cx="0" cy="0"/>
          <a:chOff x="0" y="0"/>
          <a:chExt cx="0" cy="0"/>
        </a:xfrm>
      </p:grpSpPr>
      <p:sp>
        <p:nvSpPr>
          <p:cNvPr id="214" name="Google Shape;214;p44">
            <a:extLst>
              <a:ext uri="{FF2B5EF4-FFF2-40B4-BE49-F238E27FC236}">
                <a16:creationId xmlns:a16="http://schemas.microsoft.com/office/drawing/2014/main" id="{011C113B-C471-5F3F-0033-59217F2F10E2}"/>
              </a:ext>
            </a:extLst>
          </p:cNvPr>
          <p:cNvSpPr txBox="1">
            <a:spLocks noGrp="1"/>
          </p:cNvSpPr>
          <p:nvPr>
            <p:ph type="title"/>
          </p:nvPr>
        </p:nvSpPr>
        <p:spPr>
          <a:xfrm>
            <a:off x="180674" y="181978"/>
            <a:ext cx="5562509" cy="7011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Andrei Borza - Retrospective</a:t>
            </a:r>
            <a:endParaRPr dirty="0">
              <a:solidFill>
                <a:schemeClr val="accent1"/>
              </a:solidFill>
            </a:endParaRPr>
          </a:p>
        </p:txBody>
      </p:sp>
      <p:sp>
        <p:nvSpPr>
          <p:cNvPr id="215" name="Google Shape;215;p44">
            <a:extLst>
              <a:ext uri="{FF2B5EF4-FFF2-40B4-BE49-F238E27FC236}">
                <a16:creationId xmlns:a16="http://schemas.microsoft.com/office/drawing/2014/main" id="{B713A39D-4B6C-BE41-F670-3EA404FC261E}"/>
              </a:ext>
            </a:extLst>
          </p:cNvPr>
          <p:cNvSpPr txBox="1">
            <a:spLocks noGrp="1"/>
          </p:cNvSpPr>
          <p:nvPr>
            <p:ph type="body" idx="1"/>
          </p:nvPr>
        </p:nvSpPr>
        <p:spPr>
          <a:xfrm>
            <a:off x="75156" y="971156"/>
            <a:ext cx="7716033" cy="40213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What went well:</a:t>
            </a:r>
          </a:p>
          <a:p>
            <a:pPr marL="285750" indent="-285750"/>
            <a:r>
              <a:rPr lang="en-US" b="1" dirty="0"/>
              <a:t>STILL</a:t>
            </a:r>
            <a:r>
              <a:rPr lang="en-US" dirty="0"/>
              <a:t> Regular meetings &amp; check-ups, if anyone had a problem someone was there to help</a:t>
            </a:r>
          </a:p>
          <a:p>
            <a:pPr marL="285750" indent="-285750"/>
            <a:r>
              <a:rPr lang="en-US" dirty="0"/>
              <a:t>Managed to </a:t>
            </a:r>
            <a:r>
              <a:rPr lang="en-US" strike="sngStrike" dirty="0"/>
              <a:t>(almost)</a:t>
            </a:r>
            <a:r>
              <a:rPr lang="en-US" dirty="0"/>
              <a:t> </a:t>
            </a:r>
            <a:r>
              <a:rPr lang="en-US" b="1" dirty="0"/>
              <a:t>finish the work expected</a:t>
            </a:r>
          </a:p>
          <a:p>
            <a:pPr marL="285750" indent="-285750"/>
            <a:endParaRPr lang="en-US" dirty="0"/>
          </a:p>
          <a:p>
            <a:pPr marL="0" indent="0">
              <a:buNone/>
            </a:pPr>
            <a:r>
              <a:rPr lang="en-US" b="1" dirty="0"/>
              <a:t>What was challenging:</a:t>
            </a:r>
          </a:p>
          <a:p>
            <a:pPr marL="285750" indent="-285750"/>
            <a:r>
              <a:rPr lang="en-US" dirty="0"/>
              <a:t>Lowered code standards was not easy, but it helped delivering sooner -&gt; would not recommend</a:t>
            </a:r>
          </a:p>
          <a:p>
            <a:pPr marL="285750" indent="-285750"/>
            <a:endParaRPr lang="en-US" dirty="0"/>
          </a:p>
          <a:p>
            <a:pPr marL="0" indent="0">
              <a:buNone/>
            </a:pPr>
            <a:r>
              <a:rPr lang="en-US" b="1" dirty="0"/>
              <a:t>What can be improved:</a:t>
            </a:r>
          </a:p>
          <a:p>
            <a:pPr marL="285750" indent="-285750"/>
            <a:r>
              <a:rPr lang="en-US" dirty="0"/>
              <a:t>Branch chaos, not enough attention on updating branches, parts of </a:t>
            </a:r>
            <a:br>
              <a:rPr lang="en-US" dirty="0"/>
            </a:br>
            <a:r>
              <a:rPr lang="en-US" dirty="0"/>
              <a:t>code changed and/or accidentally lost -&gt; do it again… </a:t>
            </a:r>
            <a:r>
              <a:rPr lang="en-US" b="1" dirty="0"/>
              <a:t>-&gt; STILL</a:t>
            </a:r>
          </a:p>
          <a:p>
            <a:pPr marL="285750" indent="-285750"/>
            <a:r>
              <a:rPr lang="en-US" b="1" dirty="0"/>
              <a:t>STILL </a:t>
            </a:r>
            <a:r>
              <a:rPr lang="en-US" dirty="0"/>
              <a:t>low attention to details, rushed tickets</a:t>
            </a:r>
          </a:p>
          <a:p>
            <a:pPr marL="285750" indent="-285750"/>
            <a:r>
              <a:rPr lang="en-US" b="1" dirty="0"/>
              <a:t>PRO TIP: </a:t>
            </a:r>
            <a:r>
              <a:rPr lang="en-US" dirty="0"/>
              <a:t>Stop being attached to your code, it’s not sustainable in </a:t>
            </a:r>
            <a:br>
              <a:rPr lang="en-US" dirty="0"/>
            </a:br>
            <a:r>
              <a:rPr lang="en-US" dirty="0"/>
              <a:t>the long run, be more open to ideas and stick to the agreed plans</a:t>
            </a:r>
          </a:p>
          <a:p>
            <a:pPr marL="0" indent="0">
              <a:buNone/>
            </a:pPr>
            <a:endParaRPr b="1" dirty="0"/>
          </a:p>
        </p:txBody>
      </p:sp>
      <p:cxnSp>
        <p:nvCxnSpPr>
          <p:cNvPr id="216" name="Google Shape;216;p44">
            <a:extLst>
              <a:ext uri="{FF2B5EF4-FFF2-40B4-BE49-F238E27FC236}">
                <a16:creationId xmlns:a16="http://schemas.microsoft.com/office/drawing/2014/main" id="{2F991E09-67C3-828E-68B0-B6B497CC25B7}"/>
              </a:ext>
            </a:extLst>
          </p:cNvPr>
          <p:cNvCxnSpPr>
            <a:cxnSpLocks/>
          </p:cNvCxnSpPr>
          <p:nvPr/>
        </p:nvCxnSpPr>
        <p:spPr>
          <a:xfrm>
            <a:off x="268375" y="15097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AutoShape 2">
            <a:extLst>
              <a:ext uri="{FF2B5EF4-FFF2-40B4-BE49-F238E27FC236}">
                <a16:creationId xmlns:a16="http://schemas.microsoft.com/office/drawing/2014/main" id="{70B5C4B5-A43E-9758-1137-A54109B7017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16649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2">
          <a:extLst>
            <a:ext uri="{FF2B5EF4-FFF2-40B4-BE49-F238E27FC236}">
              <a16:creationId xmlns:a16="http://schemas.microsoft.com/office/drawing/2014/main" id="{237036A6-6C31-7698-5196-6F9BB8ECFD3B}"/>
            </a:ext>
          </a:extLst>
        </p:cNvPr>
        <p:cNvGrpSpPr/>
        <p:nvPr/>
      </p:nvGrpSpPr>
      <p:grpSpPr>
        <a:xfrm>
          <a:off x="0" y="0"/>
          <a:ext cx="0" cy="0"/>
          <a:chOff x="0" y="0"/>
          <a:chExt cx="0" cy="0"/>
        </a:xfrm>
      </p:grpSpPr>
      <p:sp>
        <p:nvSpPr>
          <p:cNvPr id="1993" name="Google Shape;1993;p57">
            <a:extLst>
              <a:ext uri="{FF2B5EF4-FFF2-40B4-BE49-F238E27FC236}">
                <a16:creationId xmlns:a16="http://schemas.microsoft.com/office/drawing/2014/main" id="{A8016518-9B0E-C8B3-9EBF-A2C19B874A9F}"/>
              </a:ext>
            </a:extLst>
          </p:cNvPr>
          <p:cNvSpPr txBox="1">
            <a:spLocks noGrp="1"/>
          </p:cNvSpPr>
          <p:nvPr>
            <p:ph type="title"/>
          </p:nvPr>
        </p:nvSpPr>
        <p:spPr>
          <a:xfrm>
            <a:off x="938500" y="445025"/>
            <a:ext cx="6494464" cy="941400"/>
          </a:xfrm>
          <a:prstGeom prst="rect">
            <a:avLst/>
          </a:prstGeom>
        </p:spPr>
        <p:txBody>
          <a:bodyPr spcFirstLastPara="1" wrap="square" lIns="91425" tIns="91425" rIns="91425" bIns="91425" anchor="t" anchorCtr="0">
            <a:noAutofit/>
          </a:bodyPr>
          <a:lstStyle/>
          <a:p>
            <a:r>
              <a:rPr lang="en-GB" dirty="0"/>
              <a:t>07 MEMBER RETROSPECTIVE</a:t>
            </a:r>
            <a:br>
              <a:rPr lang="en-GB" dirty="0"/>
            </a:br>
            <a:r>
              <a:rPr lang="en-GB" dirty="0"/>
              <a:t>Cornel</a:t>
            </a:r>
            <a:br>
              <a:rPr lang="en-GB" dirty="0"/>
            </a:br>
            <a:br>
              <a:rPr lang="en-GB" dirty="0"/>
            </a:br>
            <a:br>
              <a:rPr lang="en-GB" dirty="0"/>
            </a:br>
            <a:br>
              <a:rPr lang="en-GB" dirty="0"/>
            </a:br>
            <a:br>
              <a:rPr lang="en-GB" dirty="0"/>
            </a:br>
            <a:r>
              <a:rPr lang="en-GB" dirty="0"/>
              <a:t> </a:t>
            </a:r>
          </a:p>
        </p:txBody>
      </p:sp>
      <p:cxnSp>
        <p:nvCxnSpPr>
          <p:cNvPr id="1998" name="Google Shape;1998;p57">
            <a:extLst>
              <a:ext uri="{FF2B5EF4-FFF2-40B4-BE49-F238E27FC236}">
                <a16:creationId xmlns:a16="http://schemas.microsoft.com/office/drawing/2014/main" id="{A8C16E41-ECB9-E5C6-19A5-0B5832FC0B49}"/>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701770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 did for </a:t>
            </a:r>
            <a:br>
              <a:rPr lang="en" dirty="0"/>
            </a:br>
            <a:r>
              <a:rPr lang="en" dirty="0"/>
              <a:t>the team</a:t>
            </a:r>
            <a:endParaRPr dirty="0">
              <a:solidFill>
                <a:schemeClr val="accent1"/>
              </a:solidFill>
            </a:endParaRPr>
          </a:p>
        </p:txBody>
      </p:sp>
      <p:sp>
        <p:nvSpPr>
          <p:cNvPr id="215" name="Google Shape;215;p44"/>
          <p:cNvSpPr txBox="1">
            <a:spLocks noGrp="1"/>
          </p:cNvSpPr>
          <p:nvPr>
            <p:ph type="body" idx="1"/>
          </p:nvPr>
        </p:nvSpPr>
        <p:spPr>
          <a:xfrm>
            <a:off x="938500" y="1659274"/>
            <a:ext cx="4946400" cy="3141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 worked on the Frontend part of our application delivering next tasks:</a:t>
            </a:r>
            <a:endParaRPr dirty="0"/>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r>
              <a:rPr lang="en" dirty="0"/>
              <a:t>Seller Order Management</a:t>
            </a:r>
          </a:p>
          <a:p>
            <a:pPr marL="457200" lvl="0" indent="-317500" algn="l" rtl="0">
              <a:spcBef>
                <a:spcPts val="0"/>
              </a:spcBef>
              <a:spcAft>
                <a:spcPts val="0"/>
              </a:spcAft>
              <a:buSzPts val="1400"/>
              <a:buChar char="●"/>
            </a:pPr>
            <a:r>
              <a:rPr lang="en" dirty="0"/>
              <a:t>Buyer Product Visualization</a:t>
            </a:r>
          </a:p>
          <a:p>
            <a:pPr marL="457200" lvl="0" indent="-317500" algn="l" rtl="0">
              <a:spcBef>
                <a:spcPts val="0"/>
              </a:spcBef>
              <a:spcAft>
                <a:spcPts val="0"/>
              </a:spcAft>
              <a:buSzPts val="1400"/>
              <a:buChar char="●"/>
            </a:pPr>
            <a:r>
              <a:rPr lang="en-US" dirty="0"/>
              <a:t>Refactored existing tasks</a:t>
            </a:r>
            <a:endParaRPr dirty="0"/>
          </a:p>
          <a:p>
            <a:pPr marL="0" lvl="0" indent="0">
              <a:spcBef>
                <a:spcPts val="1600"/>
              </a:spcBef>
              <a:spcAft>
                <a:spcPts val="1600"/>
              </a:spcAft>
              <a:buNone/>
            </a:pPr>
            <a:r>
              <a:rPr lang="en-US" dirty="0"/>
              <a:t>Implemented tasks using a modular React component-based architecture, designing and validating reusable components to ensure maintainability and scalability.</a:t>
            </a: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retrospect</a:t>
            </a:r>
            <a:endParaRPr dirty="0">
              <a:solidFill>
                <a:schemeClr val="accent1"/>
              </a:solidFill>
            </a:endParaRPr>
          </a:p>
        </p:txBody>
      </p:sp>
      <p:sp>
        <p:nvSpPr>
          <p:cNvPr id="215" name="Google Shape;215;p44"/>
          <p:cNvSpPr txBox="1">
            <a:spLocks noGrp="1"/>
          </p:cNvSpPr>
          <p:nvPr>
            <p:ph type="body" idx="1"/>
          </p:nvPr>
        </p:nvSpPr>
        <p:spPr>
          <a:xfrm>
            <a:off x="938500" y="1417427"/>
            <a:ext cx="4946400" cy="3141325"/>
          </a:xfrm>
          <a:prstGeom prst="rect">
            <a:avLst/>
          </a:prstGeom>
        </p:spPr>
        <p:txBody>
          <a:bodyPr spcFirstLastPara="1" wrap="square" lIns="91425" tIns="91425" rIns="91425" bIns="91425" anchor="t" anchorCtr="0">
            <a:noAutofit/>
          </a:bodyPr>
          <a:lstStyle/>
          <a:p>
            <a:pPr lvl="0">
              <a:spcBef>
                <a:spcPts val="1600"/>
              </a:spcBef>
            </a:pPr>
            <a:r>
              <a:rPr lang="en-US" dirty="0"/>
              <a:t>Everything went smoothly during the sprint, and I managed to complete my planned tasks. </a:t>
            </a:r>
          </a:p>
          <a:p>
            <a:pPr lvl="0">
              <a:spcBef>
                <a:spcPts val="1600"/>
              </a:spcBef>
            </a:pPr>
            <a:r>
              <a:rPr lang="en-US" dirty="0"/>
              <a:t>However, time was a challenge for me, so I wasn't able to dedicate as much effort as I would have liked.</a:t>
            </a:r>
          </a:p>
          <a:p>
            <a:pPr lvl="0">
              <a:spcBef>
                <a:spcPts val="1600"/>
              </a:spcBef>
            </a:pPr>
            <a:r>
              <a:rPr lang="en-US" dirty="0"/>
              <a:t>I am happy with the work I put in this 2 sprints</a:t>
            </a:r>
          </a:p>
          <a:p>
            <a:pPr lvl="0">
              <a:spcBef>
                <a:spcPts val="1600"/>
              </a:spcBef>
            </a:pPr>
            <a:endParaRPr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218447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2">
          <a:extLst>
            <a:ext uri="{FF2B5EF4-FFF2-40B4-BE49-F238E27FC236}">
              <a16:creationId xmlns:a16="http://schemas.microsoft.com/office/drawing/2014/main" id="{3D14C1A1-05F0-8ED2-CC81-B354D95A45E9}"/>
            </a:ext>
          </a:extLst>
        </p:cNvPr>
        <p:cNvGrpSpPr/>
        <p:nvPr/>
      </p:nvGrpSpPr>
      <p:grpSpPr>
        <a:xfrm>
          <a:off x="0" y="0"/>
          <a:ext cx="0" cy="0"/>
          <a:chOff x="0" y="0"/>
          <a:chExt cx="0" cy="0"/>
        </a:xfrm>
      </p:grpSpPr>
      <p:sp>
        <p:nvSpPr>
          <p:cNvPr id="1993" name="Google Shape;1993;p57">
            <a:extLst>
              <a:ext uri="{FF2B5EF4-FFF2-40B4-BE49-F238E27FC236}">
                <a16:creationId xmlns:a16="http://schemas.microsoft.com/office/drawing/2014/main" id="{D4919301-5D4C-FD27-9B72-9918AAD730FA}"/>
              </a:ext>
            </a:extLst>
          </p:cNvPr>
          <p:cNvSpPr txBox="1">
            <a:spLocks noGrp="1"/>
          </p:cNvSpPr>
          <p:nvPr>
            <p:ph type="title"/>
          </p:nvPr>
        </p:nvSpPr>
        <p:spPr>
          <a:xfrm>
            <a:off x="938500" y="445025"/>
            <a:ext cx="6494464" cy="941400"/>
          </a:xfrm>
          <a:prstGeom prst="rect">
            <a:avLst/>
          </a:prstGeom>
        </p:spPr>
        <p:txBody>
          <a:bodyPr spcFirstLastPara="1" wrap="square" lIns="91425" tIns="91425" rIns="91425" bIns="91425" anchor="t" anchorCtr="0">
            <a:noAutofit/>
          </a:bodyPr>
          <a:lstStyle/>
          <a:p>
            <a:r>
              <a:rPr lang="en-GB" dirty="0"/>
              <a:t>07 MEMBER RETROSPECTIVE</a:t>
            </a:r>
            <a:br>
              <a:rPr lang="en-GB" dirty="0"/>
            </a:br>
            <a:r>
              <a:rPr lang="en-GB" dirty="0"/>
              <a:t>Gabriel</a:t>
            </a:r>
            <a:br>
              <a:rPr lang="en-GB" dirty="0"/>
            </a:br>
            <a:br>
              <a:rPr lang="en-GB" dirty="0"/>
            </a:br>
            <a:br>
              <a:rPr lang="en-GB" dirty="0"/>
            </a:br>
            <a:br>
              <a:rPr lang="en-GB" dirty="0"/>
            </a:br>
            <a:br>
              <a:rPr lang="en-GB" dirty="0"/>
            </a:br>
            <a:r>
              <a:rPr lang="en-GB" dirty="0"/>
              <a:t> </a:t>
            </a:r>
          </a:p>
        </p:txBody>
      </p:sp>
      <p:cxnSp>
        <p:nvCxnSpPr>
          <p:cNvPr id="1998" name="Google Shape;1998;p57">
            <a:extLst>
              <a:ext uri="{FF2B5EF4-FFF2-40B4-BE49-F238E27FC236}">
                <a16:creationId xmlns:a16="http://schemas.microsoft.com/office/drawing/2014/main" id="{392D02C8-2D3F-8BE7-9EBA-E1521024808E}"/>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505404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Nistor Ioan-Gabriel</a:t>
            </a:r>
            <a:endParaRPr dirty="0"/>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a:buNone/>
            </a:pPr>
            <a:r>
              <a:rPr lang="en-US" sz="1400" b="1" dirty="0"/>
              <a:t>Completed Tasks:</a:t>
            </a:r>
            <a:br>
              <a:rPr lang="en-US" sz="1400" dirty="0"/>
            </a:br>
            <a:r>
              <a:rPr lang="en-US" sz="1400" dirty="0"/>
              <a:t>I have implemented a real-time notification system for order status updates, the assign category functionality, product details retrieval, fetching a list of categories from a list of IDs, and unit tests.</a:t>
            </a:r>
          </a:p>
          <a:p>
            <a:pPr>
              <a:buNone/>
            </a:pPr>
            <a:endParaRPr lang="en-US" sz="1400" dirty="0"/>
          </a:p>
          <a:p>
            <a:pPr>
              <a:buNone/>
            </a:pPr>
            <a:r>
              <a:rPr lang="en-US" sz="1400" b="1" dirty="0"/>
              <a:t>Technical Implementation:</a:t>
            </a:r>
            <a:endParaRPr lang="en-US" sz="1400" dirty="0"/>
          </a:p>
          <a:p>
            <a:r>
              <a:rPr lang="en-US" sz="1400" dirty="0"/>
              <a:t>Notifications: Notification service setup and a /notify endpoint that’s sends notifications to the frontend, using </a:t>
            </a:r>
            <a:r>
              <a:rPr lang="en-US" sz="1400" dirty="0" err="1"/>
              <a:t>websocket</a:t>
            </a:r>
            <a:r>
              <a:rPr lang="en-US" sz="1400" dirty="0"/>
              <a:t> when order status is changed.</a:t>
            </a:r>
          </a:p>
          <a:p>
            <a:r>
              <a:rPr lang="en-US" sz="1400" dirty="0"/>
              <a:t>Assign category functionality: Updates the user by adding a set of categories.</a:t>
            </a:r>
          </a:p>
          <a:p>
            <a:r>
              <a:rPr lang="en-US" sz="1400" dirty="0"/>
              <a:t>Get user profile by fetching category details from the Product Service, and get product details by retrieving associated category information.</a:t>
            </a:r>
          </a:p>
          <a:p>
            <a:r>
              <a:rPr lang="en-US" sz="1400" dirty="0"/>
              <a:t>Filter and sorting: Filter products by category ID and product name. Sort products alphabetically (A–Z, Z–A) or by price (lowest to highest, highest to lowest).</a:t>
            </a: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9">
          <a:extLst>
            <a:ext uri="{FF2B5EF4-FFF2-40B4-BE49-F238E27FC236}">
              <a16:creationId xmlns:a16="http://schemas.microsoft.com/office/drawing/2014/main" id="{8B828216-0883-D73F-E0BC-FFEA09812B7B}"/>
            </a:ext>
          </a:extLst>
        </p:cNvPr>
        <p:cNvGrpSpPr/>
        <p:nvPr/>
      </p:nvGrpSpPr>
      <p:grpSpPr>
        <a:xfrm>
          <a:off x="0" y="0"/>
          <a:ext cx="0" cy="0"/>
          <a:chOff x="0" y="0"/>
          <a:chExt cx="0" cy="0"/>
        </a:xfrm>
      </p:grpSpPr>
      <p:sp>
        <p:nvSpPr>
          <p:cNvPr id="170" name="Google Shape;170;p39">
            <a:extLst>
              <a:ext uri="{FF2B5EF4-FFF2-40B4-BE49-F238E27FC236}">
                <a16:creationId xmlns:a16="http://schemas.microsoft.com/office/drawing/2014/main" id="{69920E46-BF97-ED43-8F16-2E844F62A4EB}"/>
              </a:ext>
            </a:extLst>
          </p:cNvPr>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Nistor Ioan-Gabriel</a:t>
            </a:r>
            <a:endParaRPr dirty="0"/>
          </a:p>
        </p:txBody>
      </p:sp>
      <p:sp>
        <p:nvSpPr>
          <p:cNvPr id="171" name="Google Shape;171;p39">
            <a:extLst>
              <a:ext uri="{FF2B5EF4-FFF2-40B4-BE49-F238E27FC236}">
                <a16:creationId xmlns:a16="http://schemas.microsoft.com/office/drawing/2014/main" id="{4ABD6D97-C574-0DD3-20BF-3E751A296E6E}"/>
              </a:ext>
            </a:extLst>
          </p:cNvPr>
          <p:cNvSpPr txBox="1">
            <a:spLocks noGrp="1"/>
          </p:cNvSpPr>
          <p:nvPr>
            <p:ph type="body" idx="1"/>
          </p:nvPr>
        </p:nvSpPr>
        <p:spPr>
          <a:xfrm>
            <a:off x="938500" y="1246024"/>
            <a:ext cx="7172100" cy="3348277"/>
          </a:xfrm>
          <a:prstGeom prst="rect">
            <a:avLst/>
          </a:prstGeom>
        </p:spPr>
        <p:txBody>
          <a:bodyPr spcFirstLastPara="1" wrap="square" lIns="91425" tIns="91425" rIns="91425" bIns="91425" anchor="t" anchorCtr="0">
            <a:noAutofit/>
          </a:bodyPr>
          <a:lstStyle/>
          <a:p>
            <a:pPr marL="171450" indent="-171450"/>
            <a:r>
              <a:rPr lang="en-US" sz="1400" b="1" dirty="0"/>
              <a:t>What went well:</a:t>
            </a:r>
            <a:br>
              <a:rPr lang="en-US" sz="1400" dirty="0"/>
            </a:br>
            <a:r>
              <a:rPr lang="en-US" sz="1400" dirty="0"/>
              <a:t>Team communication was effective, which helped us stay aligned throughout the sprint and resolve tasks efficiently.</a:t>
            </a:r>
          </a:p>
          <a:p>
            <a:pPr marL="171450" indent="-171450"/>
            <a:r>
              <a:rPr lang="en-US" sz="1400" dirty="0"/>
              <a:t>We supported each other through regular meetings and group communication, which helped us stay organized and make steady progress during the sprint.</a:t>
            </a:r>
          </a:p>
          <a:p>
            <a:pPr marL="171450" indent="-171450"/>
            <a:endParaRPr lang="en-US" sz="1400" dirty="0"/>
          </a:p>
          <a:p>
            <a:pPr marL="171450" indent="-171450"/>
            <a:r>
              <a:rPr lang="en-US" sz="1400" b="1" dirty="0"/>
              <a:t>Challenge faced:</a:t>
            </a:r>
            <a:br>
              <a:rPr lang="en-US" sz="1400" dirty="0"/>
            </a:br>
            <a:r>
              <a:rPr lang="en-US" sz="1400" dirty="0"/>
              <a:t>One of the main challenges was recovering and completing the features that we couldn’t finish during Sprint 1, ensuring they were successfully delivered in the current sprint.</a:t>
            </a:r>
          </a:p>
          <a:p>
            <a:pPr marL="171450" indent="-171450"/>
            <a:endParaRPr lang="en-US" sz="1400" dirty="0"/>
          </a:p>
          <a:p>
            <a:pPr marL="171450" indent="-171450"/>
            <a:r>
              <a:rPr lang="en-US" sz="1400" b="1" dirty="0"/>
              <a:t>Improvements:</a:t>
            </a:r>
            <a:br>
              <a:rPr lang="en-US" sz="1400" b="1" dirty="0"/>
            </a:br>
            <a:r>
              <a:rPr lang="en-US" sz="1400" dirty="0"/>
              <a:t>We could improve our workflow by creating larger tickets that group together multiple related functionalities, allowing for better cohesion and more efficient implementation.</a:t>
            </a:r>
            <a:endParaRPr sz="1400" dirty="0"/>
          </a:p>
        </p:txBody>
      </p:sp>
      <p:cxnSp>
        <p:nvCxnSpPr>
          <p:cNvPr id="172" name="Google Shape;172;p39">
            <a:extLst>
              <a:ext uri="{FF2B5EF4-FFF2-40B4-BE49-F238E27FC236}">
                <a16:creationId xmlns:a16="http://schemas.microsoft.com/office/drawing/2014/main" id="{74ED37B1-6D83-1B99-7644-A0A8BF937AF9}"/>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513870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2">
          <a:extLst>
            <a:ext uri="{FF2B5EF4-FFF2-40B4-BE49-F238E27FC236}">
              <a16:creationId xmlns:a16="http://schemas.microsoft.com/office/drawing/2014/main" id="{947078A7-5F6D-0FD8-7AEC-3C006DA1AB4A}"/>
            </a:ext>
          </a:extLst>
        </p:cNvPr>
        <p:cNvGrpSpPr/>
        <p:nvPr/>
      </p:nvGrpSpPr>
      <p:grpSpPr>
        <a:xfrm>
          <a:off x="0" y="0"/>
          <a:ext cx="0" cy="0"/>
          <a:chOff x="0" y="0"/>
          <a:chExt cx="0" cy="0"/>
        </a:xfrm>
      </p:grpSpPr>
      <p:sp>
        <p:nvSpPr>
          <p:cNvPr id="1993" name="Google Shape;1993;p57">
            <a:extLst>
              <a:ext uri="{FF2B5EF4-FFF2-40B4-BE49-F238E27FC236}">
                <a16:creationId xmlns:a16="http://schemas.microsoft.com/office/drawing/2014/main" id="{D25ACEE0-FA67-2941-6170-1B92E0BE7518}"/>
              </a:ext>
            </a:extLst>
          </p:cNvPr>
          <p:cNvSpPr txBox="1">
            <a:spLocks noGrp="1"/>
          </p:cNvSpPr>
          <p:nvPr>
            <p:ph type="title"/>
          </p:nvPr>
        </p:nvSpPr>
        <p:spPr>
          <a:xfrm>
            <a:off x="938500" y="445025"/>
            <a:ext cx="6494464" cy="941400"/>
          </a:xfrm>
          <a:prstGeom prst="rect">
            <a:avLst/>
          </a:prstGeom>
        </p:spPr>
        <p:txBody>
          <a:bodyPr spcFirstLastPara="1" wrap="square" lIns="91425" tIns="91425" rIns="91425" bIns="91425" anchor="t" anchorCtr="0">
            <a:noAutofit/>
          </a:bodyPr>
          <a:lstStyle/>
          <a:p>
            <a:r>
              <a:rPr lang="en-GB" dirty="0"/>
              <a:t>07 MEMBER RETROSPECTIVE</a:t>
            </a:r>
            <a:br>
              <a:rPr lang="en-GB" dirty="0"/>
            </a:br>
            <a:r>
              <a:rPr lang="en-GB" dirty="0"/>
              <a:t>Hunor</a:t>
            </a:r>
            <a:br>
              <a:rPr lang="en-GB" dirty="0"/>
            </a:br>
            <a:br>
              <a:rPr lang="en-GB" dirty="0"/>
            </a:br>
            <a:br>
              <a:rPr lang="en-GB" dirty="0"/>
            </a:br>
            <a:br>
              <a:rPr lang="en-GB" dirty="0"/>
            </a:br>
            <a:br>
              <a:rPr lang="en-GB" dirty="0"/>
            </a:br>
            <a:r>
              <a:rPr lang="en-GB" dirty="0"/>
              <a:t> </a:t>
            </a:r>
          </a:p>
        </p:txBody>
      </p:sp>
      <p:cxnSp>
        <p:nvCxnSpPr>
          <p:cNvPr id="1998" name="Google Shape;1998;p57">
            <a:extLst>
              <a:ext uri="{FF2B5EF4-FFF2-40B4-BE49-F238E27FC236}">
                <a16:creationId xmlns:a16="http://schemas.microsoft.com/office/drawing/2014/main" id="{7C861A16-F1DB-63F6-25E3-FA5B1D6B1682}"/>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526580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noProof="0" dirty="0"/>
              <a:t>Budai Hunor</a:t>
            </a:r>
          </a:p>
        </p:txBody>
      </p:sp>
      <p:sp>
        <p:nvSpPr>
          <p:cNvPr id="171" name="Google Shape;171;p39"/>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p>
            <a:pPr>
              <a:buNone/>
            </a:pPr>
            <a:r>
              <a:rPr lang="en-US" sz="1400" b="1" noProof="0" dirty="0">
                <a:latin typeface="Montserrat ExtraBold" panose="00000900000000000000" pitchFamily="2" charset="-18"/>
              </a:rPr>
              <a:t>Completed Tasks:</a:t>
            </a:r>
            <a:br>
              <a:rPr lang="en-US" sz="1400" noProof="0" dirty="0"/>
            </a:br>
            <a:r>
              <a:rPr lang="en-US" sz="1400" noProof="0" dirty="0"/>
              <a:t>I have implemented automation testing for the </a:t>
            </a:r>
            <a:r>
              <a:rPr lang="ro-RO" sz="1400" dirty="0" err="1"/>
              <a:t>Sign</a:t>
            </a:r>
            <a:r>
              <a:rPr lang="ro-RO" sz="1400" dirty="0"/>
              <a:t> </a:t>
            </a:r>
            <a:r>
              <a:rPr lang="ro-RO" sz="1400" dirty="0" err="1"/>
              <a:t>Up</a:t>
            </a:r>
            <a:r>
              <a:rPr lang="ro-RO" sz="1400" dirty="0"/>
              <a:t>, </a:t>
            </a:r>
            <a:r>
              <a:rPr lang="ro-RO" sz="1400" dirty="0" err="1"/>
              <a:t>User</a:t>
            </a:r>
            <a:r>
              <a:rPr lang="ro-RO" sz="1400" dirty="0"/>
              <a:t> </a:t>
            </a:r>
            <a:r>
              <a:rPr lang="ro-RO" sz="1400" dirty="0" err="1"/>
              <a:t>forgot</a:t>
            </a:r>
            <a:r>
              <a:rPr lang="ro-RO" sz="1400" dirty="0"/>
              <a:t> </a:t>
            </a:r>
            <a:r>
              <a:rPr lang="ro-RO" sz="1400" dirty="0" err="1"/>
              <a:t>password</a:t>
            </a:r>
            <a:r>
              <a:rPr lang="ro-RO" sz="1400" dirty="0"/>
              <a:t>, </a:t>
            </a:r>
            <a:r>
              <a:rPr lang="ro-RO" sz="1400" dirty="0" err="1"/>
              <a:t>and</a:t>
            </a:r>
            <a:r>
              <a:rPr lang="ro-RO" sz="1400" dirty="0"/>
              <a:t> </a:t>
            </a:r>
            <a:r>
              <a:rPr lang="ro-RO" sz="1400" dirty="0" err="1"/>
              <a:t>Admin</a:t>
            </a:r>
            <a:r>
              <a:rPr lang="ro-RO" sz="1400" dirty="0"/>
              <a:t> </a:t>
            </a:r>
            <a:r>
              <a:rPr lang="ro-RO" sz="1400" dirty="0" err="1"/>
              <a:t>assign</a:t>
            </a:r>
            <a:r>
              <a:rPr lang="ro-RO" sz="1400" dirty="0"/>
              <a:t> </a:t>
            </a:r>
            <a:r>
              <a:rPr lang="ro-RO" sz="1400" dirty="0" err="1"/>
              <a:t>category</a:t>
            </a:r>
            <a:r>
              <a:rPr lang="ro-RO" sz="1400" dirty="0"/>
              <a:t> </a:t>
            </a:r>
            <a:r>
              <a:rPr lang="ro-RO" sz="1400" dirty="0" err="1"/>
              <a:t>to</a:t>
            </a:r>
            <a:r>
              <a:rPr lang="ro-RO" sz="1400" dirty="0"/>
              <a:t> </a:t>
            </a:r>
            <a:r>
              <a:rPr lang="ro-RO" sz="1400" dirty="0" err="1"/>
              <a:t>seller</a:t>
            </a:r>
            <a:r>
              <a:rPr lang="en-US" sz="1400" noProof="0" dirty="0"/>
              <a:t> process</a:t>
            </a:r>
            <a:r>
              <a:rPr lang="ro-RO" sz="1400" noProof="0" dirty="0" err="1"/>
              <a:t>es</a:t>
            </a:r>
            <a:r>
              <a:rPr lang="en-US" sz="1400" noProof="0" dirty="0"/>
              <a:t>.</a:t>
            </a:r>
          </a:p>
          <a:p>
            <a:pPr>
              <a:buNone/>
            </a:pPr>
            <a:endParaRPr lang="en-US" sz="1400" noProof="0" dirty="0"/>
          </a:p>
          <a:p>
            <a:pPr>
              <a:buNone/>
            </a:pPr>
            <a:endParaRPr lang="en-US" sz="1400" noProof="0" dirty="0"/>
          </a:p>
          <a:p>
            <a:pPr>
              <a:buNone/>
            </a:pPr>
            <a:endParaRPr lang="en-US" sz="1400" noProof="0" dirty="0"/>
          </a:p>
          <a:p>
            <a:pPr marL="155575" indent="0">
              <a:buNone/>
            </a:pPr>
            <a:r>
              <a:rPr lang="en-US" sz="1400" b="1" noProof="0" dirty="0">
                <a:latin typeface="Montserrat ExtraBold" panose="00000900000000000000" pitchFamily="2" charset="-18"/>
              </a:rPr>
              <a:t>Technical Implementation:</a:t>
            </a:r>
            <a:endParaRPr lang="en-US" sz="1400" noProof="0" dirty="0">
              <a:latin typeface="Montserrat ExtraBold" panose="00000900000000000000" pitchFamily="2" charset="-18"/>
            </a:endParaRPr>
          </a:p>
          <a:p>
            <a:r>
              <a:rPr lang="en-US" sz="1400" noProof="0" dirty="0"/>
              <a:t>Implemented using Selenium WebDriver to create automation tests</a:t>
            </a:r>
            <a:r>
              <a:rPr lang="ro-RO" sz="1400" noProof="0" dirty="0"/>
              <a:t> for </a:t>
            </a:r>
            <a:r>
              <a:rPr lang="ro-RO" sz="1400" noProof="0" dirty="0" err="1"/>
              <a:t>each</a:t>
            </a:r>
            <a:r>
              <a:rPr lang="ro-RO" sz="1400" noProof="0" dirty="0"/>
              <a:t> task</a:t>
            </a:r>
            <a:r>
              <a:rPr lang="en-US" sz="1400" noProof="0" dirty="0"/>
              <a:t>.</a:t>
            </a:r>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9">
          <a:extLst>
            <a:ext uri="{FF2B5EF4-FFF2-40B4-BE49-F238E27FC236}">
              <a16:creationId xmlns:a16="http://schemas.microsoft.com/office/drawing/2014/main" id="{8B828216-0883-D73F-E0BC-FFEA09812B7B}"/>
            </a:ext>
          </a:extLst>
        </p:cNvPr>
        <p:cNvGrpSpPr/>
        <p:nvPr/>
      </p:nvGrpSpPr>
      <p:grpSpPr>
        <a:xfrm>
          <a:off x="0" y="0"/>
          <a:ext cx="0" cy="0"/>
          <a:chOff x="0" y="0"/>
          <a:chExt cx="0" cy="0"/>
        </a:xfrm>
      </p:grpSpPr>
      <p:sp>
        <p:nvSpPr>
          <p:cNvPr id="170" name="Google Shape;170;p39">
            <a:extLst>
              <a:ext uri="{FF2B5EF4-FFF2-40B4-BE49-F238E27FC236}">
                <a16:creationId xmlns:a16="http://schemas.microsoft.com/office/drawing/2014/main" id="{69920E46-BF97-ED43-8F16-2E844F62A4EB}"/>
              </a:ext>
            </a:extLst>
          </p:cNvPr>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noProof="0" dirty="0"/>
              <a:t>Budai Hunor</a:t>
            </a:r>
          </a:p>
        </p:txBody>
      </p:sp>
      <p:sp>
        <p:nvSpPr>
          <p:cNvPr id="171" name="Google Shape;171;p39">
            <a:extLst>
              <a:ext uri="{FF2B5EF4-FFF2-40B4-BE49-F238E27FC236}">
                <a16:creationId xmlns:a16="http://schemas.microsoft.com/office/drawing/2014/main" id="{4ABD6D97-C574-0DD3-20BF-3E751A296E6E}"/>
              </a:ext>
            </a:extLst>
          </p:cNvPr>
          <p:cNvSpPr txBox="1">
            <a:spLocks noGrp="1"/>
          </p:cNvSpPr>
          <p:nvPr>
            <p:ph type="body" idx="1"/>
          </p:nvPr>
        </p:nvSpPr>
        <p:spPr>
          <a:xfrm>
            <a:off x="938500" y="1231277"/>
            <a:ext cx="7172100" cy="3039900"/>
          </a:xfrm>
          <a:prstGeom prst="rect">
            <a:avLst/>
          </a:prstGeom>
        </p:spPr>
        <p:txBody>
          <a:bodyPr spcFirstLastPara="1" wrap="square" lIns="91425" tIns="91425" rIns="91425" bIns="91425" anchor="t" anchorCtr="0">
            <a:noAutofit/>
          </a:bodyPr>
          <a:lstStyle/>
          <a:p>
            <a:pPr marL="171450" indent="-171450"/>
            <a:r>
              <a:rPr lang="en-US" sz="1400" b="1" noProof="0" dirty="0">
                <a:latin typeface="Montserrat ExtraBold" panose="00000900000000000000" pitchFamily="2" charset="-18"/>
              </a:rPr>
              <a:t>What went well:</a:t>
            </a:r>
            <a:br>
              <a:rPr lang="en-US" sz="1400" noProof="0" dirty="0"/>
            </a:br>
            <a:r>
              <a:rPr lang="en-US" sz="1400" noProof="0" dirty="0"/>
              <a:t>Team work was efficient, which improved the workflow, and communication was also effective because of the group meetings.</a:t>
            </a:r>
          </a:p>
          <a:p>
            <a:pPr marL="171450" indent="-171450"/>
            <a:endParaRPr lang="en-US" sz="1400" noProof="0" dirty="0"/>
          </a:p>
          <a:p>
            <a:pPr marL="171450" indent="-171450"/>
            <a:r>
              <a:rPr lang="en-US" sz="1400" b="1" noProof="0" dirty="0">
                <a:latin typeface="Montserrat ExtraBold" panose="00000900000000000000" pitchFamily="2" charset="-18"/>
              </a:rPr>
              <a:t>Challenge faced:</a:t>
            </a:r>
            <a:br>
              <a:rPr lang="en-US" sz="1400" noProof="0" dirty="0"/>
            </a:br>
            <a:r>
              <a:rPr lang="en-US" sz="1400" noProof="0" dirty="0"/>
              <a:t>One of the main challenges working with the project’s complex structure.</a:t>
            </a:r>
          </a:p>
          <a:p>
            <a:pPr marL="171450" indent="-171450"/>
            <a:endParaRPr lang="en-US" sz="1400" noProof="0" dirty="0"/>
          </a:p>
          <a:p>
            <a:pPr marL="171450" indent="-171450"/>
            <a:r>
              <a:rPr lang="en-US" sz="1400" b="1" noProof="0" dirty="0">
                <a:latin typeface="Montserrat ExtraBold" panose="00000900000000000000" pitchFamily="2" charset="-18"/>
              </a:rPr>
              <a:t>Improvements:</a:t>
            </a:r>
            <a:br>
              <a:rPr lang="en-US" sz="1400" b="1" noProof="0" dirty="0"/>
            </a:br>
            <a:r>
              <a:rPr lang="en-US" sz="1400" noProof="0" dirty="0"/>
              <a:t>Having more readme files or comments in the code with </a:t>
            </a:r>
            <a:r>
              <a:rPr lang="en-US" sz="1400" noProof="0" dirty="0" err="1"/>
              <a:t>explonations</a:t>
            </a:r>
            <a:r>
              <a:rPr lang="en-US" sz="1400" noProof="0" dirty="0"/>
              <a:t>.</a:t>
            </a:r>
          </a:p>
        </p:txBody>
      </p:sp>
      <p:cxnSp>
        <p:nvCxnSpPr>
          <p:cNvPr id="172" name="Google Shape;172;p39">
            <a:extLst>
              <a:ext uri="{FF2B5EF4-FFF2-40B4-BE49-F238E27FC236}">
                <a16:creationId xmlns:a16="http://schemas.microsoft.com/office/drawing/2014/main" id="{74ED37B1-6D83-1B99-7644-A0A8BF937AF9}"/>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21000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40086" y="771498"/>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83" name="Google Shape;183;p40"/>
          <p:cNvSpPr txBox="1">
            <a:spLocks noGrp="1"/>
          </p:cNvSpPr>
          <p:nvPr>
            <p:ph type="title" idx="4"/>
          </p:nvPr>
        </p:nvSpPr>
        <p:spPr>
          <a:xfrm>
            <a:off x="6126137" y="859248"/>
            <a:ext cx="2429045"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SPRINT METRICS</a:t>
            </a:r>
            <a:endParaRPr dirty="0"/>
          </a:p>
        </p:txBody>
      </p:sp>
      <p:sp>
        <p:nvSpPr>
          <p:cNvPr id="185" name="Google Shape;185;p40"/>
          <p:cNvSpPr txBox="1">
            <a:spLocks noGrp="1"/>
          </p:cNvSpPr>
          <p:nvPr>
            <p:ph type="title" idx="7"/>
          </p:nvPr>
        </p:nvSpPr>
        <p:spPr>
          <a:xfrm>
            <a:off x="-15053" y="1556010"/>
            <a:ext cx="2067000" cy="72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4" name="Google Shape;185;p40">
            <a:extLst>
              <a:ext uri="{FF2B5EF4-FFF2-40B4-BE49-F238E27FC236}">
                <a16:creationId xmlns:a16="http://schemas.microsoft.com/office/drawing/2014/main" id="{B9B320C8-4571-10B1-0DF7-CF294B92141B}"/>
              </a:ext>
            </a:extLst>
          </p:cNvPr>
          <p:cNvSpPr txBox="1">
            <a:spLocks/>
          </p:cNvSpPr>
          <p:nvPr/>
        </p:nvSpPr>
        <p:spPr>
          <a:xfrm>
            <a:off x="-15053" y="2340522"/>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03</a:t>
            </a:r>
          </a:p>
        </p:txBody>
      </p:sp>
      <p:sp>
        <p:nvSpPr>
          <p:cNvPr id="5" name="Google Shape;185;p40">
            <a:extLst>
              <a:ext uri="{FF2B5EF4-FFF2-40B4-BE49-F238E27FC236}">
                <a16:creationId xmlns:a16="http://schemas.microsoft.com/office/drawing/2014/main" id="{9DC6FC8F-E187-D59E-05BC-4312B18B9CBD}"/>
              </a:ext>
            </a:extLst>
          </p:cNvPr>
          <p:cNvSpPr txBox="1">
            <a:spLocks/>
          </p:cNvSpPr>
          <p:nvPr/>
        </p:nvSpPr>
        <p:spPr>
          <a:xfrm>
            <a:off x="-15053" y="3179721"/>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04</a:t>
            </a:r>
          </a:p>
        </p:txBody>
      </p:sp>
      <p:sp>
        <p:nvSpPr>
          <p:cNvPr id="6" name="Google Shape;185;p40">
            <a:extLst>
              <a:ext uri="{FF2B5EF4-FFF2-40B4-BE49-F238E27FC236}">
                <a16:creationId xmlns:a16="http://schemas.microsoft.com/office/drawing/2014/main" id="{0768CE11-52D7-12C2-7C72-E01C0F7599A8}"/>
              </a:ext>
            </a:extLst>
          </p:cNvPr>
          <p:cNvSpPr txBox="1">
            <a:spLocks/>
          </p:cNvSpPr>
          <p:nvPr/>
        </p:nvSpPr>
        <p:spPr>
          <a:xfrm>
            <a:off x="14947" y="4018920"/>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05</a:t>
            </a:r>
          </a:p>
        </p:txBody>
      </p:sp>
      <p:sp>
        <p:nvSpPr>
          <p:cNvPr id="7" name="Google Shape;183;p40">
            <a:extLst>
              <a:ext uri="{FF2B5EF4-FFF2-40B4-BE49-F238E27FC236}">
                <a16:creationId xmlns:a16="http://schemas.microsoft.com/office/drawing/2014/main" id="{D918B9AC-A489-201E-94CB-3D7F2D9D653B}"/>
              </a:ext>
            </a:extLst>
          </p:cNvPr>
          <p:cNvSpPr txBox="1">
            <a:spLocks/>
          </p:cNvSpPr>
          <p:nvPr/>
        </p:nvSpPr>
        <p:spPr>
          <a:xfrm>
            <a:off x="1398517" y="1570288"/>
            <a:ext cx="2931028"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GB" dirty="0"/>
              <a:t>SPRINT 2 OBJECTIVES</a:t>
            </a:r>
          </a:p>
        </p:txBody>
      </p:sp>
      <p:sp>
        <p:nvSpPr>
          <p:cNvPr id="8" name="Google Shape;183;p40">
            <a:extLst>
              <a:ext uri="{FF2B5EF4-FFF2-40B4-BE49-F238E27FC236}">
                <a16:creationId xmlns:a16="http://schemas.microsoft.com/office/drawing/2014/main" id="{DB719FBB-25C6-E6C3-B35D-890A7D904A03}"/>
              </a:ext>
            </a:extLst>
          </p:cNvPr>
          <p:cNvSpPr txBox="1">
            <a:spLocks/>
          </p:cNvSpPr>
          <p:nvPr/>
        </p:nvSpPr>
        <p:spPr>
          <a:xfrm>
            <a:off x="1107572" y="2387222"/>
            <a:ext cx="3464428"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GB" dirty="0"/>
              <a:t>SCRUM CEREMONIES</a:t>
            </a:r>
          </a:p>
        </p:txBody>
      </p:sp>
      <p:sp>
        <p:nvSpPr>
          <p:cNvPr id="21" name="Google Shape;183;p40">
            <a:extLst>
              <a:ext uri="{FF2B5EF4-FFF2-40B4-BE49-F238E27FC236}">
                <a16:creationId xmlns:a16="http://schemas.microsoft.com/office/drawing/2014/main" id="{05FF40F0-649E-5CC1-6DB2-B463725FA5CE}"/>
              </a:ext>
            </a:extLst>
          </p:cNvPr>
          <p:cNvSpPr txBox="1">
            <a:spLocks/>
          </p:cNvSpPr>
          <p:nvPr/>
        </p:nvSpPr>
        <p:spPr>
          <a:xfrm>
            <a:off x="837408" y="3219083"/>
            <a:ext cx="2212959"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GB" dirty="0"/>
              <a:t>FLOW</a:t>
            </a:r>
          </a:p>
        </p:txBody>
      </p:sp>
      <p:sp>
        <p:nvSpPr>
          <p:cNvPr id="22" name="Google Shape;183;p40">
            <a:extLst>
              <a:ext uri="{FF2B5EF4-FFF2-40B4-BE49-F238E27FC236}">
                <a16:creationId xmlns:a16="http://schemas.microsoft.com/office/drawing/2014/main" id="{71FD2BC3-5D0A-5823-8357-2D28CE29EF12}"/>
              </a:ext>
            </a:extLst>
          </p:cNvPr>
          <p:cNvSpPr txBox="1">
            <a:spLocks/>
          </p:cNvSpPr>
          <p:nvPr/>
        </p:nvSpPr>
        <p:spPr>
          <a:xfrm>
            <a:off x="380208" y="4069687"/>
            <a:ext cx="4919155"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GB" dirty="0"/>
              <a:t>ADVANCE FEATURES</a:t>
            </a:r>
          </a:p>
        </p:txBody>
      </p:sp>
      <p:sp>
        <p:nvSpPr>
          <p:cNvPr id="23" name="Google Shape;178;p40">
            <a:extLst>
              <a:ext uri="{FF2B5EF4-FFF2-40B4-BE49-F238E27FC236}">
                <a16:creationId xmlns:a16="http://schemas.microsoft.com/office/drawing/2014/main" id="{07542F41-781B-FCD6-F720-4C32611AC258}"/>
              </a:ext>
            </a:extLst>
          </p:cNvPr>
          <p:cNvSpPr txBox="1">
            <a:spLocks/>
          </p:cNvSpPr>
          <p:nvPr/>
        </p:nvSpPr>
        <p:spPr>
          <a:xfrm>
            <a:off x="4441860" y="771498"/>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06</a:t>
            </a:r>
          </a:p>
        </p:txBody>
      </p:sp>
      <p:sp>
        <p:nvSpPr>
          <p:cNvPr id="24" name="Google Shape;178;p40">
            <a:extLst>
              <a:ext uri="{FF2B5EF4-FFF2-40B4-BE49-F238E27FC236}">
                <a16:creationId xmlns:a16="http://schemas.microsoft.com/office/drawing/2014/main" id="{CB90EC3D-5CCD-CD7A-8FC4-78FC70E336AE}"/>
              </a:ext>
            </a:extLst>
          </p:cNvPr>
          <p:cNvSpPr txBox="1">
            <a:spLocks/>
          </p:cNvSpPr>
          <p:nvPr/>
        </p:nvSpPr>
        <p:spPr>
          <a:xfrm>
            <a:off x="4441860" y="1579360"/>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07</a:t>
            </a:r>
          </a:p>
        </p:txBody>
      </p:sp>
      <p:sp>
        <p:nvSpPr>
          <p:cNvPr id="25" name="Google Shape;183;p40">
            <a:extLst>
              <a:ext uri="{FF2B5EF4-FFF2-40B4-BE49-F238E27FC236}">
                <a16:creationId xmlns:a16="http://schemas.microsoft.com/office/drawing/2014/main" id="{B7BD280D-AA5B-3340-05EA-AAFB64B39E23}"/>
              </a:ext>
            </a:extLst>
          </p:cNvPr>
          <p:cNvSpPr txBox="1">
            <a:spLocks/>
          </p:cNvSpPr>
          <p:nvPr/>
        </p:nvSpPr>
        <p:spPr>
          <a:xfrm>
            <a:off x="5928945" y="1796841"/>
            <a:ext cx="2823427"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GB" dirty="0"/>
              <a:t>MEMBER RETROSPECTIVE</a:t>
            </a:r>
          </a:p>
        </p:txBody>
      </p:sp>
      <p:sp>
        <p:nvSpPr>
          <p:cNvPr id="26" name="Google Shape;178;p40">
            <a:extLst>
              <a:ext uri="{FF2B5EF4-FFF2-40B4-BE49-F238E27FC236}">
                <a16:creationId xmlns:a16="http://schemas.microsoft.com/office/drawing/2014/main" id="{95CD4353-B2E8-D749-B5A1-EA10B3F79936}"/>
              </a:ext>
            </a:extLst>
          </p:cNvPr>
          <p:cNvSpPr txBox="1">
            <a:spLocks/>
          </p:cNvSpPr>
          <p:nvPr/>
        </p:nvSpPr>
        <p:spPr>
          <a:xfrm>
            <a:off x="4441860" y="2411102"/>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08</a:t>
            </a:r>
          </a:p>
        </p:txBody>
      </p:sp>
      <p:sp>
        <p:nvSpPr>
          <p:cNvPr id="28" name="Google Shape;183;p40">
            <a:extLst>
              <a:ext uri="{FF2B5EF4-FFF2-40B4-BE49-F238E27FC236}">
                <a16:creationId xmlns:a16="http://schemas.microsoft.com/office/drawing/2014/main" id="{2CDCD1A9-A212-E0B9-9DCC-95E3ADD14C0B}"/>
              </a:ext>
            </a:extLst>
          </p:cNvPr>
          <p:cNvSpPr txBox="1">
            <a:spLocks/>
          </p:cNvSpPr>
          <p:nvPr/>
        </p:nvSpPr>
        <p:spPr>
          <a:xfrm>
            <a:off x="5928944" y="2625964"/>
            <a:ext cx="2823427"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GB" dirty="0"/>
              <a:t>SCRUM MASTER RETROSPECTIVE</a:t>
            </a:r>
          </a:p>
        </p:txBody>
      </p:sp>
      <p:sp>
        <p:nvSpPr>
          <p:cNvPr id="30" name="Google Shape;178;p40">
            <a:extLst>
              <a:ext uri="{FF2B5EF4-FFF2-40B4-BE49-F238E27FC236}">
                <a16:creationId xmlns:a16="http://schemas.microsoft.com/office/drawing/2014/main" id="{35CFB8BA-FEDD-960C-3B7B-0F06BB95DAC6}"/>
              </a:ext>
            </a:extLst>
          </p:cNvPr>
          <p:cNvSpPr txBox="1">
            <a:spLocks/>
          </p:cNvSpPr>
          <p:nvPr/>
        </p:nvSpPr>
        <p:spPr>
          <a:xfrm>
            <a:off x="4443471" y="3295020"/>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dirty="0"/>
              <a:t>09</a:t>
            </a:r>
          </a:p>
        </p:txBody>
      </p:sp>
      <p:sp>
        <p:nvSpPr>
          <p:cNvPr id="31" name="Google Shape;183;p40">
            <a:extLst>
              <a:ext uri="{FF2B5EF4-FFF2-40B4-BE49-F238E27FC236}">
                <a16:creationId xmlns:a16="http://schemas.microsoft.com/office/drawing/2014/main" id="{B8E36352-B277-965A-184E-FDAA429CEF3F}"/>
              </a:ext>
            </a:extLst>
          </p:cNvPr>
          <p:cNvSpPr txBox="1">
            <a:spLocks/>
          </p:cNvSpPr>
          <p:nvPr/>
        </p:nvSpPr>
        <p:spPr>
          <a:xfrm>
            <a:off x="6126137" y="3561749"/>
            <a:ext cx="2562926"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GB" dirty="0"/>
              <a:t>FEEDBACK. QUESTIONS</a:t>
            </a:r>
          </a:p>
        </p:txBody>
      </p:sp>
      <p:sp>
        <p:nvSpPr>
          <p:cNvPr id="32" name="Google Shape;183;p40">
            <a:extLst>
              <a:ext uri="{FF2B5EF4-FFF2-40B4-BE49-F238E27FC236}">
                <a16:creationId xmlns:a16="http://schemas.microsoft.com/office/drawing/2014/main" id="{00BFEDE8-5F83-70A8-8F86-E60FBFC87E4C}"/>
              </a:ext>
            </a:extLst>
          </p:cNvPr>
          <p:cNvSpPr txBox="1">
            <a:spLocks/>
          </p:cNvSpPr>
          <p:nvPr/>
        </p:nvSpPr>
        <p:spPr>
          <a:xfrm>
            <a:off x="401782" y="876278"/>
            <a:ext cx="3007619"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GB" dirty="0"/>
              <a:t>TEAM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92">
          <a:extLst>
            <a:ext uri="{FF2B5EF4-FFF2-40B4-BE49-F238E27FC236}">
              <a16:creationId xmlns:a16="http://schemas.microsoft.com/office/drawing/2014/main" id="{57C608EC-A6D2-E1A7-12B7-EF5A56F60B57}"/>
            </a:ext>
          </a:extLst>
        </p:cNvPr>
        <p:cNvGrpSpPr/>
        <p:nvPr/>
      </p:nvGrpSpPr>
      <p:grpSpPr>
        <a:xfrm>
          <a:off x="0" y="0"/>
          <a:ext cx="0" cy="0"/>
          <a:chOff x="0" y="0"/>
          <a:chExt cx="0" cy="0"/>
        </a:xfrm>
      </p:grpSpPr>
      <p:sp>
        <p:nvSpPr>
          <p:cNvPr id="1993" name="Google Shape;1993;p57">
            <a:extLst>
              <a:ext uri="{FF2B5EF4-FFF2-40B4-BE49-F238E27FC236}">
                <a16:creationId xmlns:a16="http://schemas.microsoft.com/office/drawing/2014/main" id="{D86E3D4D-33E1-F8E0-463D-BC9130DF2158}"/>
              </a:ext>
            </a:extLst>
          </p:cNvPr>
          <p:cNvSpPr txBox="1">
            <a:spLocks noGrp="1"/>
          </p:cNvSpPr>
          <p:nvPr>
            <p:ph type="title"/>
          </p:nvPr>
        </p:nvSpPr>
        <p:spPr>
          <a:xfrm>
            <a:off x="938500" y="445025"/>
            <a:ext cx="6494464" cy="941400"/>
          </a:xfrm>
          <a:prstGeom prst="rect">
            <a:avLst/>
          </a:prstGeom>
        </p:spPr>
        <p:txBody>
          <a:bodyPr spcFirstLastPara="1" wrap="square" lIns="91425" tIns="91425" rIns="91425" bIns="91425" anchor="t" anchorCtr="0">
            <a:noAutofit/>
          </a:bodyPr>
          <a:lstStyle/>
          <a:p>
            <a:r>
              <a:rPr lang="en-GB" dirty="0"/>
              <a:t>08 SCRUM MUSTER RETROSPECTIVE</a:t>
            </a:r>
            <a:br>
              <a:rPr lang="en-GB" dirty="0"/>
            </a:br>
            <a:r>
              <a:rPr lang="en-GB" dirty="0"/>
              <a:t>Cristi</a:t>
            </a:r>
            <a:br>
              <a:rPr lang="en-GB" dirty="0"/>
            </a:br>
            <a:br>
              <a:rPr lang="en-GB" dirty="0"/>
            </a:br>
            <a:br>
              <a:rPr lang="en-GB" dirty="0"/>
            </a:br>
            <a:br>
              <a:rPr lang="en-GB" dirty="0"/>
            </a:br>
            <a:br>
              <a:rPr lang="en-GB" dirty="0"/>
            </a:br>
            <a:r>
              <a:rPr lang="en-GB" dirty="0"/>
              <a:t> </a:t>
            </a:r>
          </a:p>
        </p:txBody>
      </p:sp>
      <p:cxnSp>
        <p:nvCxnSpPr>
          <p:cNvPr id="1998" name="Google Shape;1998;p57">
            <a:extLst>
              <a:ext uri="{FF2B5EF4-FFF2-40B4-BE49-F238E27FC236}">
                <a16:creationId xmlns:a16="http://schemas.microsoft.com/office/drawing/2014/main" id="{EBBD6880-84A9-6B56-116B-8A5BCC348E70}"/>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214471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78E9A5B1-2999-0BAB-23F9-7A89074C7059}"/>
            </a:ext>
          </a:extLst>
        </p:cNvPr>
        <p:cNvGrpSpPr/>
        <p:nvPr/>
      </p:nvGrpSpPr>
      <p:grpSpPr>
        <a:xfrm>
          <a:off x="0" y="0"/>
          <a:ext cx="0" cy="0"/>
          <a:chOff x="0" y="0"/>
          <a:chExt cx="0" cy="0"/>
        </a:xfrm>
      </p:grpSpPr>
      <p:sp>
        <p:nvSpPr>
          <p:cNvPr id="214" name="Google Shape;214;p44">
            <a:extLst>
              <a:ext uri="{FF2B5EF4-FFF2-40B4-BE49-F238E27FC236}">
                <a16:creationId xmlns:a16="http://schemas.microsoft.com/office/drawing/2014/main" id="{11B0508A-4F6B-0BCD-503A-10C56CCEB1F8}"/>
              </a:ext>
            </a:extLst>
          </p:cNvPr>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 did for </a:t>
            </a:r>
            <a:br>
              <a:rPr lang="en" dirty="0"/>
            </a:br>
            <a:r>
              <a:rPr lang="en" dirty="0"/>
              <a:t>the team</a:t>
            </a:r>
            <a:endParaRPr dirty="0">
              <a:solidFill>
                <a:schemeClr val="accent1"/>
              </a:solidFill>
            </a:endParaRPr>
          </a:p>
        </p:txBody>
      </p:sp>
      <p:sp>
        <p:nvSpPr>
          <p:cNvPr id="215" name="Google Shape;215;p44">
            <a:extLst>
              <a:ext uri="{FF2B5EF4-FFF2-40B4-BE49-F238E27FC236}">
                <a16:creationId xmlns:a16="http://schemas.microsoft.com/office/drawing/2014/main" id="{3EAA3584-0965-9943-9086-536320B1AFD0}"/>
              </a:ext>
            </a:extLst>
          </p:cNvPr>
          <p:cNvSpPr txBox="1">
            <a:spLocks noGrp="1"/>
          </p:cNvSpPr>
          <p:nvPr>
            <p:ph type="body" idx="1"/>
          </p:nvPr>
        </p:nvSpPr>
        <p:spPr>
          <a:xfrm>
            <a:off x="938500" y="1341774"/>
            <a:ext cx="4946400" cy="3141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dirty="0"/>
              <a:t>I worked as Scrum Master managing team progress and also on the FE part</a:t>
            </a:r>
            <a:r>
              <a:rPr lang="ro-RO" sz="1000" dirty="0"/>
              <a:t> </a:t>
            </a:r>
            <a:r>
              <a:rPr lang="ro-RO" sz="1000" dirty="0" err="1"/>
              <a:t>and</a:t>
            </a:r>
            <a:r>
              <a:rPr lang="ro-RO" sz="1000" dirty="0"/>
              <a:t> </a:t>
            </a:r>
            <a:r>
              <a:rPr lang="ro-RO" sz="1000" dirty="0" err="1"/>
              <a:t>some</a:t>
            </a:r>
            <a:r>
              <a:rPr lang="ro-RO" sz="1000" dirty="0"/>
              <a:t> </a:t>
            </a:r>
            <a:r>
              <a:rPr lang="ro-RO" sz="1000" dirty="0" err="1"/>
              <a:t>parts</a:t>
            </a:r>
            <a:r>
              <a:rPr lang="ro-RO" sz="1000" dirty="0"/>
              <a:t> of BE</a:t>
            </a:r>
            <a:r>
              <a:rPr lang="en" sz="1000" dirty="0"/>
              <a:t> of our application delivering next tasks</a:t>
            </a:r>
            <a:endParaRPr sz="1000" dirty="0"/>
          </a:p>
          <a:p>
            <a:r>
              <a:rPr lang="ro-RO" sz="1000" dirty="0" err="1"/>
              <a:t>User</a:t>
            </a:r>
            <a:r>
              <a:rPr lang="ro-RO" sz="1000" dirty="0"/>
              <a:t> </a:t>
            </a:r>
            <a:r>
              <a:rPr lang="ro-RO" sz="1000" dirty="0" err="1"/>
              <a:t>profile</a:t>
            </a:r>
            <a:r>
              <a:rPr lang="ro-RO" sz="1000" dirty="0"/>
              <a:t>, </a:t>
            </a:r>
            <a:r>
              <a:rPr lang="ro-RO" sz="1000" dirty="0" err="1"/>
              <a:t>dashboard</a:t>
            </a:r>
            <a:r>
              <a:rPr lang="ro-RO" sz="1000" dirty="0"/>
              <a:t> for </a:t>
            </a:r>
            <a:r>
              <a:rPr lang="ro-RO" sz="1000" dirty="0" err="1"/>
              <a:t>user</a:t>
            </a:r>
            <a:r>
              <a:rPr lang="ro-RO" sz="1000" dirty="0"/>
              <a:t> </a:t>
            </a:r>
            <a:r>
              <a:rPr lang="ro-RO" sz="1000" dirty="0" err="1"/>
              <a:t>and</a:t>
            </a:r>
            <a:r>
              <a:rPr lang="ro-RO" sz="1000" dirty="0"/>
              <a:t> </a:t>
            </a:r>
            <a:r>
              <a:rPr lang="ro-RO" sz="1000" dirty="0" err="1"/>
              <a:t>admin</a:t>
            </a:r>
            <a:r>
              <a:rPr lang="ro-RO" sz="1000" dirty="0"/>
              <a:t> FE</a:t>
            </a:r>
          </a:p>
          <a:p>
            <a:r>
              <a:rPr lang="ro-RO" sz="1000" dirty="0" err="1"/>
              <a:t>Defined</a:t>
            </a:r>
            <a:r>
              <a:rPr lang="ro-RO" sz="1000" dirty="0"/>
              <a:t> </a:t>
            </a:r>
            <a:r>
              <a:rPr lang="ro-RO" sz="1000" dirty="0" err="1"/>
              <a:t>seller</a:t>
            </a:r>
            <a:r>
              <a:rPr lang="ro-RO" sz="1000" dirty="0"/>
              <a:t> </a:t>
            </a:r>
            <a:r>
              <a:rPr lang="ro-RO" sz="1000" dirty="0" err="1"/>
              <a:t>flow</a:t>
            </a:r>
            <a:r>
              <a:rPr lang="ro-RO" sz="1000" dirty="0"/>
              <a:t> </a:t>
            </a:r>
            <a:r>
              <a:rPr lang="ro-RO" sz="1000" dirty="0" err="1"/>
              <a:t>if</a:t>
            </a:r>
            <a:r>
              <a:rPr lang="ro-RO" sz="1000" dirty="0"/>
              <a:t> </a:t>
            </a:r>
            <a:r>
              <a:rPr lang="ro-RO" sz="1000" dirty="0" err="1"/>
              <a:t>has</a:t>
            </a:r>
            <a:r>
              <a:rPr lang="ro-RO" sz="1000" dirty="0"/>
              <a:t> </a:t>
            </a:r>
            <a:r>
              <a:rPr lang="ro-RO" sz="1000" dirty="0" err="1"/>
              <a:t>store</a:t>
            </a:r>
            <a:r>
              <a:rPr lang="ro-RO" sz="1000" dirty="0"/>
              <a:t> </a:t>
            </a:r>
            <a:r>
              <a:rPr lang="ro-RO" sz="1000" dirty="0" err="1"/>
              <a:t>adress</a:t>
            </a:r>
            <a:endParaRPr lang="ro-RO" sz="1000" dirty="0"/>
          </a:p>
          <a:p>
            <a:endParaRPr lang="ro-RO" sz="1000" dirty="0"/>
          </a:p>
          <a:p>
            <a:r>
              <a:rPr lang="ro-RO" sz="1000" dirty="0"/>
              <a:t>Product </a:t>
            </a:r>
            <a:r>
              <a:rPr lang="ro-RO" sz="1000" dirty="0" err="1"/>
              <a:t>Category</a:t>
            </a:r>
            <a:r>
              <a:rPr lang="ro-RO" sz="1000" dirty="0"/>
              <a:t> </a:t>
            </a:r>
            <a:r>
              <a:rPr lang="ro-RO" sz="1000" dirty="0" err="1"/>
              <a:t>and</a:t>
            </a:r>
            <a:r>
              <a:rPr lang="ro-RO" sz="1000" dirty="0"/>
              <a:t> Product Management, </a:t>
            </a:r>
            <a:r>
              <a:rPr lang="ro-RO" sz="1000" dirty="0" err="1"/>
              <a:t>improved</a:t>
            </a:r>
            <a:r>
              <a:rPr lang="ro-RO" sz="1000" dirty="0"/>
              <a:t> UI </a:t>
            </a:r>
            <a:r>
              <a:rPr lang="ro-RO" sz="1000" dirty="0" err="1"/>
              <a:t>and</a:t>
            </a:r>
            <a:r>
              <a:rPr lang="ro-RO" sz="1000" dirty="0"/>
              <a:t> </a:t>
            </a:r>
            <a:r>
              <a:rPr lang="ro-RO" sz="1000" dirty="0" err="1"/>
              <a:t>integrations</a:t>
            </a:r>
            <a:r>
              <a:rPr lang="ro-RO" sz="1000" dirty="0"/>
              <a:t> FE</a:t>
            </a:r>
          </a:p>
          <a:p>
            <a:r>
              <a:rPr lang="ro-RO" sz="1000" dirty="0"/>
              <a:t>Cart Management</a:t>
            </a:r>
          </a:p>
          <a:p>
            <a:r>
              <a:rPr lang="ro-RO" sz="1000" dirty="0" err="1"/>
              <a:t>Order</a:t>
            </a:r>
            <a:r>
              <a:rPr lang="ro-RO" sz="1000" dirty="0"/>
              <a:t> </a:t>
            </a:r>
            <a:r>
              <a:rPr lang="ro-RO" sz="1000" dirty="0" err="1"/>
              <a:t>Placement</a:t>
            </a:r>
            <a:r>
              <a:rPr lang="ro-RO" sz="1000" dirty="0"/>
              <a:t> </a:t>
            </a:r>
            <a:r>
              <a:rPr lang="ro-RO" sz="1000" dirty="0" err="1"/>
              <a:t>flow</a:t>
            </a:r>
            <a:r>
              <a:rPr lang="ro-RO" sz="1000" dirty="0"/>
              <a:t> FE, </a:t>
            </a:r>
            <a:r>
              <a:rPr lang="ro-RO" sz="1000" dirty="0" err="1"/>
              <a:t>by</a:t>
            </a:r>
            <a:r>
              <a:rPr lang="ro-RO" sz="1000" dirty="0"/>
              <a:t> </a:t>
            </a:r>
            <a:r>
              <a:rPr lang="ro-RO" sz="1000" dirty="0" err="1"/>
              <a:t>integrating</a:t>
            </a:r>
            <a:r>
              <a:rPr lang="ro-RO" sz="1000" dirty="0"/>
              <a:t> FE</a:t>
            </a:r>
          </a:p>
          <a:p>
            <a:r>
              <a:rPr lang="ro-RO" sz="1000" dirty="0" err="1"/>
              <a:t>Stripe</a:t>
            </a:r>
            <a:r>
              <a:rPr lang="ro-RO" sz="1000" dirty="0"/>
              <a:t> </a:t>
            </a:r>
            <a:r>
              <a:rPr lang="ro-RO" sz="1000" dirty="0" err="1"/>
              <a:t>Intregation</a:t>
            </a:r>
            <a:r>
              <a:rPr lang="ro-RO" sz="1000" dirty="0"/>
              <a:t> on BE</a:t>
            </a:r>
          </a:p>
          <a:p>
            <a:r>
              <a:rPr lang="ro-RO" sz="1000" dirty="0" err="1"/>
              <a:t>Integrated</a:t>
            </a:r>
            <a:r>
              <a:rPr lang="ro-RO" sz="1000" dirty="0"/>
              <a:t> </a:t>
            </a:r>
            <a:r>
              <a:rPr lang="ro-RO" sz="1000" dirty="0" err="1"/>
              <a:t>Order</a:t>
            </a:r>
            <a:r>
              <a:rPr lang="ro-RO" sz="1000" dirty="0"/>
              <a:t> Real-Time Status </a:t>
            </a:r>
            <a:r>
              <a:rPr lang="ro-RO" sz="1000" dirty="0" err="1"/>
              <a:t>and</a:t>
            </a:r>
            <a:r>
              <a:rPr lang="ro-RO" sz="1000" dirty="0"/>
              <a:t> management</a:t>
            </a:r>
          </a:p>
          <a:p>
            <a:r>
              <a:rPr lang="ro-RO" sz="1000" dirty="0" err="1"/>
              <a:t>Notification</a:t>
            </a:r>
            <a:r>
              <a:rPr lang="ro-RO" sz="1000" dirty="0"/>
              <a:t> </a:t>
            </a:r>
            <a:r>
              <a:rPr lang="ro-RO" sz="1000" dirty="0" err="1"/>
              <a:t>integration</a:t>
            </a:r>
            <a:r>
              <a:rPr lang="ro-RO" sz="1000" dirty="0"/>
              <a:t> FE</a:t>
            </a:r>
          </a:p>
          <a:p>
            <a:r>
              <a:rPr lang="ro-RO" sz="1000" dirty="0" err="1"/>
              <a:t>Pagination</a:t>
            </a:r>
            <a:r>
              <a:rPr lang="ro-RO" sz="1000" dirty="0"/>
              <a:t> </a:t>
            </a:r>
            <a:r>
              <a:rPr lang="ro-RO" sz="1000" dirty="0" err="1"/>
              <a:t>intregated</a:t>
            </a:r>
            <a:r>
              <a:rPr lang="ro-RO" sz="1000" dirty="0"/>
              <a:t> FE</a:t>
            </a:r>
          </a:p>
          <a:p>
            <a:r>
              <a:rPr lang="ro-RO" sz="1000" dirty="0" err="1"/>
              <a:t>Recommandation</a:t>
            </a:r>
            <a:r>
              <a:rPr lang="ro-RO" sz="1000" dirty="0"/>
              <a:t> page </a:t>
            </a:r>
            <a:r>
              <a:rPr lang="ro-RO" sz="1000" dirty="0" err="1"/>
              <a:t>integration</a:t>
            </a:r>
            <a:r>
              <a:rPr lang="ro-RO" sz="1000" dirty="0"/>
              <a:t> FE</a:t>
            </a:r>
          </a:p>
          <a:p>
            <a:r>
              <a:rPr lang="en" sz="1000" dirty="0"/>
              <a:t>Reviews</a:t>
            </a:r>
          </a:p>
          <a:p>
            <a:pPr marL="457200" lvl="0" indent="-317500" algn="l" rtl="0">
              <a:spcBef>
                <a:spcPts val="0"/>
              </a:spcBef>
              <a:spcAft>
                <a:spcPts val="0"/>
              </a:spcAft>
              <a:buSzPts val="1400"/>
              <a:buChar char="●"/>
            </a:pPr>
            <a:r>
              <a:rPr lang="en" sz="1000" dirty="0"/>
              <a:t>DEV Suport</a:t>
            </a:r>
          </a:p>
          <a:p>
            <a:pPr marL="457200" lvl="0" indent="-317500" algn="l" rtl="0">
              <a:spcBef>
                <a:spcPts val="0"/>
              </a:spcBef>
              <a:spcAft>
                <a:spcPts val="0"/>
              </a:spcAft>
              <a:buSzPts val="1400"/>
              <a:buChar char="●"/>
            </a:pPr>
            <a:r>
              <a:rPr lang="ro-RO" sz="1000" dirty="0" err="1"/>
              <a:t>All</a:t>
            </a:r>
            <a:r>
              <a:rPr lang="ro-RO" sz="1000" dirty="0"/>
              <a:t> </a:t>
            </a:r>
            <a:r>
              <a:rPr lang="ro-RO" sz="1000" dirty="0" err="1"/>
              <a:t>endpoint</a:t>
            </a:r>
            <a:r>
              <a:rPr lang="ro-RO" sz="1000" dirty="0"/>
              <a:t> i</a:t>
            </a:r>
            <a:r>
              <a:rPr lang="en" sz="1000" dirty="0"/>
              <a:t>ntegrat</a:t>
            </a:r>
            <a:r>
              <a:rPr lang="ro-RO" sz="1000" dirty="0" err="1"/>
              <a:t>ions</a:t>
            </a:r>
            <a:r>
              <a:rPr lang="en" sz="1000" dirty="0"/>
              <a:t>, bug fixing</a:t>
            </a:r>
            <a:endParaRPr lang="ro-RO" sz="1000" dirty="0"/>
          </a:p>
          <a:p>
            <a:pPr marL="457200" lvl="0" indent="-317500" algn="l" rtl="0">
              <a:spcBef>
                <a:spcPts val="0"/>
              </a:spcBef>
              <a:spcAft>
                <a:spcPts val="0"/>
              </a:spcAft>
              <a:buSzPts val="1400"/>
              <a:buChar char="●"/>
            </a:pPr>
            <a:r>
              <a:rPr lang="ro-RO" sz="1000" dirty="0" err="1"/>
              <a:t>Improved</a:t>
            </a:r>
            <a:r>
              <a:rPr lang="ro-RO" sz="1000" dirty="0"/>
              <a:t> </a:t>
            </a:r>
            <a:r>
              <a:rPr lang="ro-RO" sz="1000" dirty="0" err="1"/>
              <a:t>overall</a:t>
            </a:r>
            <a:r>
              <a:rPr lang="ro-RO" sz="1000" dirty="0"/>
              <a:t> UI, </a:t>
            </a:r>
            <a:r>
              <a:rPr lang="ro-RO" sz="1000" dirty="0" err="1"/>
              <a:t>extracting</a:t>
            </a:r>
            <a:r>
              <a:rPr lang="ro-RO" sz="1000" dirty="0"/>
              <a:t> </a:t>
            </a:r>
            <a:r>
              <a:rPr lang="ro-RO" sz="1000" dirty="0" err="1"/>
              <a:t>common</a:t>
            </a:r>
            <a:r>
              <a:rPr lang="ro-RO" sz="1000" dirty="0"/>
              <a:t> </a:t>
            </a:r>
            <a:r>
              <a:rPr lang="ro-RO" sz="1000" dirty="0" err="1"/>
              <a:t>components</a:t>
            </a:r>
            <a:endParaRPr lang="en" sz="1000" dirty="0"/>
          </a:p>
        </p:txBody>
      </p:sp>
      <p:cxnSp>
        <p:nvCxnSpPr>
          <p:cNvPr id="216" name="Google Shape;216;p44">
            <a:extLst>
              <a:ext uri="{FF2B5EF4-FFF2-40B4-BE49-F238E27FC236}">
                <a16:creationId xmlns:a16="http://schemas.microsoft.com/office/drawing/2014/main" id="{B55EE012-6329-1CB9-A8B3-BEDE53B61393}"/>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326295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3">
          <a:extLst>
            <a:ext uri="{FF2B5EF4-FFF2-40B4-BE49-F238E27FC236}">
              <a16:creationId xmlns:a16="http://schemas.microsoft.com/office/drawing/2014/main" id="{67D67B35-D249-811F-A4D2-3B4CC21D3D8A}"/>
            </a:ext>
          </a:extLst>
        </p:cNvPr>
        <p:cNvGrpSpPr/>
        <p:nvPr/>
      </p:nvGrpSpPr>
      <p:grpSpPr>
        <a:xfrm>
          <a:off x="0" y="0"/>
          <a:ext cx="0" cy="0"/>
          <a:chOff x="0" y="0"/>
          <a:chExt cx="0" cy="0"/>
        </a:xfrm>
      </p:grpSpPr>
      <p:sp>
        <p:nvSpPr>
          <p:cNvPr id="214" name="Google Shape;214;p44">
            <a:extLst>
              <a:ext uri="{FF2B5EF4-FFF2-40B4-BE49-F238E27FC236}">
                <a16:creationId xmlns:a16="http://schemas.microsoft.com/office/drawing/2014/main" id="{80BE4D20-FAF9-C75E-9665-BBF0848EE269}"/>
              </a:ext>
            </a:extLst>
          </p:cNvPr>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retrospect</a:t>
            </a:r>
            <a:endParaRPr dirty="0">
              <a:solidFill>
                <a:schemeClr val="accent1"/>
              </a:solidFill>
            </a:endParaRPr>
          </a:p>
        </p:txBody>
      </p:sp>
      <p:sp>
        <p:nvSpPr>
          <p:cNvPr id="215" name="Google Shape;215;p44">
            <a:extLst>
              <a:ext uri="{FF2B5EF4-FFF2-40B4-BE49-F238E27FC236}">
                <a16:creationId xmlns:a16="http://schemas.microsoft.com/office/drawing/2014/main" id="{18A289F7-AA66-AF42-8979-F4A07721D9F1}"/>
              </a:ext>
            </a:extLst>
          </p:cNvPr>
          <p:cNvSpPr txBox="1">
            <a:spLocks noGrp="1"/>
          </p:cNvSpPr>
          <p:nvPr>
            <p:ph type="body" idx="1"/>
          </p:nvPr>
        </p:nvSpPr>
        <p:spPr>
          <a:xfrm>
            <a:off x="855950" y="915725"/>
            <a:ext cx="5443250" cy="3141325"/>
          </a:xfrm>
          <a:prstGeom prst="rect">
            <a:avLst/>
          </a:prstGeom>
        </p:spPr>
        <p:txBody>
          <a:bodyPr spcFirstLastPara="1" wrap="square" lIns="91425" tIns="91425" rIns="91425" bIns="91425" anchor="t" anchorCtr="0">
            <a:noAutofit/>
          </a:bodyPr>
          <a:lstStyle/>
          <a:p>
            <a:pPr lvl="0">
              <a:spcBef>
                <a:spcPts val="1600"/>
              </a:spcBef>
            </a:pPr>
            <a:r>
              <a:rPr lang="en-GB" sz="800" dirty="0"/>
              <a:t>Throughout the sprint, I tried to maintain a steady pace with my tasks and made an effort to communicate actively with team members, offering support and feedback whenever needed.</a:t>
            </a:r>
            <a:endParaRPr lang="ro-RO" sz="800" dirty="0"/>
          </a:p>
          <a:p>
            <a:pPr lvl="0">
              <a:spcBef>
                <a:spcPts val="1600"/>
              </a:spcBef>
            </a:pPr>
            <a:r>
              <a:rPr lang="en-GB" sz="800" dirty="0"/>
              <a:t>Balancing the workload was a challenge, especially as we worked to complete both this sprint’s tasks and unfinished items from the previous sprint.</a:t>
            </a:r>
            <a:endParaRPr lang="ro-RO" sz="800" dirty="0"/>
          </a:p>
          <a:p>
            <a:pPr lvl="0">
              <a:spcBef>
                <a:spcPts val="1600"/>
              </a:spcBef>
            </a:pPr>
            <a:r>
              <a:rPr lang="en-GB" sz="800" dirty="0"/>
              <a:t>I’m pleased that we managed to complete all the tasks planned for this sprint, and overall, I’m satisfied with the team’s performance.</a:t>
            </a:r>
          </a:p>
          <a:p>
            <a:pPr lvl="0">
              <a:spcBef>
                <a:spcPts val="1600"/>
              </a:spcBef>
            </a:pPr>
            <a:r>
              <a:rPr lang="en-GB" sz="800" dirty="0"/>
              <a:t>I observed a notable improvement in the involvement and technical skills of several team members, which had a positive impact on our delivery.</a:t>
            </a:r>
          </a:p>
          <a:p>
            <a:pPr lvl="0">
              <a:spcBef>
                <a:spcPts val="1600"/>
              </a:spcBef>
            </a:pPr>
            <a:r>
              <a:rPr lang="en-GB" sz="800" dirty="0"/>
              <a:t>However, I would have appreciated greater transparency within the team, especially regarding individual progress and blockers—better communication would help us address issues sooner.</a:t>
            </a:r>
          </a:p>
          <a:p>
            <a:pPr lvl="0">
              <a:spcBef>
                <a:spcPts val="1600"/>
              </a:spcBef>
            </a:pPr>
            <a:r>
              <a:rPr lang="en-GB" sz="800" dirty="0"/>
              <a:t>The velocity wasn’t consistent across all team members; I believe it’s important that we strive for a more balanced workload and contribution to avoid bottlenecks and ensure a steady pace.</a:t>
            </a:r>
          </a:p>
          <a:p>
            <a:pPr lvl="0">
              <a:spcBef>
                <a:spcPts val="1600"/>
              </a:spcBef>
            </a:pPr>
            <a:r>
              <a:rPr lang="en-GB" sz="800" dirty="0"/>
              <a:t>Discipline and seriousness remain areas for improvement—by being more attentive to agreed processes and deadlines, we can boost our effectiveness and quality even further.</a:t>
            </a:r>
          </a:p>
          <a:p>
            <a:pPr lvl="0">
              <a:spcBef>
                <a:spcPts val="1600"/>
              </a:spcBef>
            </a:pPr>
            <a:r>
              <a:rPr lang="en-GB" sz="800" dirty="0"/>
              <a:t>I suggest we focus on maintaining open communication, supporting each other, and reinforcing our commitment to team standards and shared goals.</a:t>
            </a:r>
            <a:endParaRPr lang="en-US" sz="800" dirty="0"/>
          </a:p>
        </p:txBody>
      </p:sp>
      <p:cxnSp>
        <p:nvCxnSpPr>
          <p:cNvPr id="216" name="Google Shape;216;p44">
            <a:extLst>
              <a:ext uri="{FF2B5EF4-FFF2-40B4-BE49-F238E27FC236}">
                <a16:creationId xmlns:a16="http://schemas.microsoft.com/office/drawing/2014/main" id="{3A18B029-C849-8902-B948-9A69927F64BF}"/>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057292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cxnSp>
        <p:nvCxnSpPr>
          <p:cNvPr id="2161" name="Google Shape;2161;p68"/>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63" name="Google Shape;2163;p68"/>
          <p:cNvCxnSpPr/>
          <p:nvPr/>
        </p:nvCxnSpPr>
        <p:spPr>
          <a:xfrm>
            <a:off x="1013400" y="34580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78;p40">
            <a:extLst>
              <a:ext uri="{FF2B5EF4-FFF2-40B4-BE49-F238E27FC236}">
                <a16:creationId xmlns:a16="http://schemas.microsoft.com/office/drawing/2014/main" id="{52361D12-C9C0-08DB-CF55-C1F11725C997}"/>
              </a:ext>
            </a:extLst>
          </p:cNvPr>
          <p:cNvSpPr txBox="1">
            <a:spLocks/>
          </p:cNvSpPr>
          <p:nvPr/>
        </p:nvSpPr>
        <p:spPr>
          <a:xfrm>
            <a:off x="392220" y="2134423"/>
            <a:ext cx="2067000" cy="723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36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3600" b="0" i="0" u="none" strike="noStrike" cap="none">
                <a:solidFill>
                  <a:schemeClr val="lt2"/>
                </a:solidFill>
                <a:latin typeface="Montserrat"/>
                <a:ea typeface="Montserrat"/>
                <a:cs typeface="Montserrat"/>
                <a:sym typeface="Montserrat"/>
              </a:defRPr>
            </a:lvl9pPr>
          </a:lstStyle>
          <a:p>
            <a:r>
              <a:rPr lang="en" sz="5000" dirty="0"/>
              <a:t>09</a:t>
            </a:r>
          </a:p>
        </p:txBody>
      </p:sp>
      <p:sp>
        <p:nvSpPr>
          <p:cNvPr id="3" name="Google Shape;183;p40">
            <a:extLst>
              <a:ext uri="{FF2B5EF4-FFF2-40B4-BE49-F238E27FC236}">
                <a16:creationId xmlns:a16="http://schemas.microsoft.com/office/drawing/2014/main" id="{824FE2AB-7504-F45E-BBDD-A50DBC0D44FD}"/>
              </a:ext>
            </a:extLst>
          </p:cNvPr>
          <p:cNvSpPr txBox="1">
            <a:spLocks/>
          </p:cNvSpPr>
          <p:nvPr/>
        </p:nvSpPr>
        <p:spPr>
          <a:xfrm>
            <a:off x="1738286" y="2134423"/>
            <a:ext cx="5075263" cy="54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GB" sz="2400" dirty="0"/>
              <a:t>FEEDBACK. QUESTIONS</a:t>
            </a:r>
          </a:p>
        </p:txBody>
      </p:sp>
      <p:pic>
        <p:nvPicPr>
          <p:cNvPr id="7" name="Picture 6">
            <a:extLst>
              <a:ext uri="{FF2B5EF4-FFF2-40B4-BE49-F238E27FC236}">
                <a16:creationId xmlns:a16="http://schemas.microsoft.com/office/drawing/2014/main" id="{8E53E02B-D8A0-BF28-DE96-D6E094B22A2D}"/>
              </a:ext>
            </a:extLst>
          </p:cNvPr>
          <p:cNvPicPr>
            <a:picLocks noChangeAspect="1"/>
          </p:cNvPicPr>
          <p:nvPr/>
        </p:nvPicPr>
        <p:blipFill>
          <a:blip r:embed="rId3"/>
          <a:stretch>
            <a:fillRect/>
          </a:stretch>
        </p:blipFill>
        <p:spPr>
          <a:xfrm>
            <a:off x="924870" y="3574970"/>
            <a:ext cx="3801005" cy="11431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6"/>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(HORIA BRENCHU)</a:t>
            </a:r>
            <a:endParaRPr dirty="0"/>
          </a:p>
        </p:txBody>
      </p:sp>
      <p:cxnSp>
        <p:nvCxnSpPr>
          <p:cNvPr id="234" name="Google Shape;234;p46"/>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35" name="Google Shape;235;p46"/>
          <p:cNvSpPr txBox="1">
            <a:spLocks noGrp="1"/>
          </p:cNvSpPr>
          <p:nvPr>
            <p:ph type="title"/>
          </p:nvPr>
        </p:nvSpPr>
        <p:spPr>
          <a:xfrm>
            <a:off x="1822612" y="2926863"/>
            <a:ext cx="1507700" cy="4000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Andrei</a:t>
            </a:r>
            <a:endParaRPr sz="1400" dirty="0"/>
          </a:p>
        </p:txBody>
      </p:sp>
      <p:sp>
        <p:nvSpPr>
          <p:cNvPr id="236" name="Google Shape;236;p46"/>
          <p:cNvSpPr txBox="1">
            <a:spLocks noGrp="1"/>
          </p:cNvSpPr>
          <p:nvPr>
            <p:ph type="subTitle" idx="1"/>
          </p:nvPr>
        </p:nvSpPr>
        <p:spPr>
          <a:xfrm>
            <a:off x="1822612" y="3797575"/>
            <a:ext cx="1507700" cy="90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BE Tech Lead</a:t>
            </a:r>
          </a:p>
        </p:txBody>
      </p:sp>
      <p:sp>
        <p:nvSpPr>
          <p:cNvPr id="239" name="Google Shape;239;p46"/>
          <p:cNvSpPr txBox="1">
            <a:spLocks noGrp="1"/>
          </p:cNvSpPr>
          <p:nvPr>
            <p:ph type="title" idx="5"/>
          </p:nvPr>
        </p:nvSpPr>
        <p:spPr>
          <a:xfrm>
            <a:off x="247297" y="2887515"/>
            <a:ext cx="1507700" cy="40001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Cristi</a:t>
            </a:r>
            <a:endParaRPr sz="1400" dirty="0"/>
          </a:p>
        </p:txBody>
      </p:sp>
      <p:sp>
        <p:nvSpPr>
          <p:cNvPr id="240" name="Google Shape;240;p46"/>
          <p:cNvSpPr txBox="1">
            <a:spLocks noGrp="1"/>
          </p:cNvSpPr>
          <p:nvPr>
            <p:ph type="subTitle" idx="6"/>
          </p:nvPr>
        </p:nvSpPr>
        <p:spPr>
          <a:xfrm>
            <a:off x="247297" y="3758227"/>
            <a:ext cx="1507700" cy="90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Scrum master</a:t>
            </a:r>
          </a:p>
          <a:p>
            <a:pPr marL="0" lvl="0" indent="0" algn="ctr" rtl="0">
              <a:spcBef>
                <a:spcPts val="0"/>
              </a:spcBef>
              <a:spcAft>
                <a:spcPts val="0"/>
              </a:spcAft>
              <a:buNone/>
            </a:pPr>
            <a:r>
              <a:rPr lang="en-GB" sz="1200" dirty="0"/>
              <a:t>FE Tech Lead</a:t>
            </a:r>
          </a:p>
        </p:txBody>
      </p:sp>
      <p:cxnSp>
        <p:nvCxnSpPr>
          <p:cNvPr id="243" name="Google Shape;243;p46"/>
          <p:cNvCxnSpPr>
            <a:cxnSpLocks/>
          </p:cNvCxnSpPr>
          <p:nvPr/>
        </p:nvCxnSpPr>
        <p:spPr>
          <a:xfrm>
            <a:off x="776521" y="3360050"/>
            <a:ext cx="48449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5" name="Google Shape;243;p46">
            <a:extLst>
              <a:ext uri="{FF2B5EF4-FFF2-40B4-BE49-F238E27FC236}">
                <a16:creationId xmlns:a16="http://schemas.microsoft.com/office/drawing/2014/main" id="{844E9335-701B-BB3E-3DBF-2A067595EF3F}"/>
              </a:ext>
            </a:extLst>
          </p:cNvPr>
          <p:cNvCxnSpPr>
            <a:cxnSpLocks/>
          </p:cNvCxnSpPr>
          <p:nvPr/>
        </p:nvCxnSpPr>
        <p:spPr>
          <a:xfrm>
            <a:off x="2362383" y="3342026"/>
            <a:ext cx="48449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4" name="Google Shape;235;p46">
            <a:extLst>
              <a:ext uri="{FF2B5EF4-FFF2-40B4-BE49-F238E27FC236}">
                <a16:creationId xmlns:a16="http://schemas.microsoft.com/office/drawing/2014/main" id="{C7FFE206-986A-78CE-B671-E3BF3014C852}"/>
              </a:ext>
            </a:extLst>
          </p:cNvPr>
          <p:cNvSpPr txBox="1">
            <a:spLocks/>
          </p:cNvSpPr>
          <p:nvPr/>
        </p:nvSpPr>
        <p:spPr>
          <a:xfrm>
            <a:off x="3547731" y="2926863"/>
            <a:ext cx="1507700" cy="4000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GB" sz="1400" dirty="0"/>
              <a:t>Cornel</a:t>
            </a:r>
          </a:p>
        </p:txBody>
      </p:sp>
      <p:sp>
        <p:nvSpPr>
          <p:cNvPr id="25" name="Google Shape;236;p46">
            <a:extLst>
              <a:ext uri="{FF2B5EF4-FFF2-40B4-BE49-F238E27FC236}">
                <a16:creationId xmlns:a16="http://schemas.microsoft.com/office/drawing/2014/main" id="{DC352C10-C2F2-F1B6-C18D-D335D4382755}"/>
              </a:ext>
            </a:extLst>
          </p:cNvPr>
          <p:cNvSpPr txBox="1">
            <a:spLocks/>
          </p:cNvSpPr>
          <p:nvPr/>
        </p:nvSpPr>
        <p:spPr>
          <a:xfrm>
            <a:off x="3547731" y="3797575"/>
            <a:ext cx="1507700" cy="90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GB" sz="1200" dirty="0"/>
              <a:t>FE Developer</a:t>
            </a:r>
          </a:p>
        </p:txBody>
      </p:sp>
      <p:cxnSp>
        <p:nvCxnSpPr>
          <p:cNvPr id="27" name="Google Shape;243;p46">
            <a:extLst>
              <a:ext uri="{FF2B5EF4-FFF2-40B4-BE49-F238E27FC236}">
                <a16:creationId xmlns:a16="http://schemas.microsoft.com/office/drawing/2014/main" id="{2C0AD03F-59E8-64F7-3532-6C8B87065BD0}"/>
              </a:ext>
            </a:extLst>
          </p:cNvPr>
          <p:cNvCxnSpPr>
            <a:cxnSpLocks/>
          </p:cNvCxnSpPr>
          <p:nvPr/>
        </p:nvCxnSpPr>
        <p:spPr>
          <a:xfrm>
            <a:off x="4087502" y="3342026"/>
            <a:ext cx="48449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 name="Google Shape;235;p46">
            <a:extLst>
              <a:ext uri="{FF2B5EF4-FFF2-40B4-BE49-F238E27FC236}">
                <a16:creationId xmlns:a16="http://schemas.microsoft.com/office/drawing/2014/main" id="{F68DA54F-0A0A-705A-FB04-93E5C3F85114}"/>
              </a:ext>
            </a:extLst>
          </p:cNvPr>
          <p:cNvSpPr txBox="1">
            <a:spLocks/>
          </p:cNvSpPr>
          <p:nvPr/>
        </p:nvSpPr>
        <p:spPr>
          <a:xfrm>
            <a:off x="5383230" y="2926863"/>
            <a:ext cx="1507700" cy="4000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GB" sz="1400" dirty="0"/>
              <a:t>Gabriel</a:t>
            </a:r>
          </a:p>
        </p:txBody>
      </p:sp>
      <p:sp>
        <p:nvSpPr>
          <p:cNvPr id="29" name="Google Shape;236;p46">
            <a:extLst>
              <a:ext uri="{FF2B5EF4-FFF2-40B4-BE49-F238E27FC236}">
                <a16:creationId xmlns:a16="http://schemas.microsoft.com/office/drawing/2014/main" id="{1A0D764A-0D66-9086-DFB3-481BB4F5BE89}"/>
              </a:ext>
            </a:extLst>
          </p:cNvPr>
          <p:cNvSpPr txBox="1">
            <a:spLocks/>
          </p:cNvSpPr>
          <p:nvPr/>
        </p:nvSpPr>
        <p:spPr>
          <a:xfrm>
            <a:off x="5383230" y="3797575"/>
            <a:ext cx="1507700" cy="90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GB" sz="1200" dirty="0"/>
              <a:t>BE Developer</a:t>
            </a:r>
          </a:p>
        </p:txBody>
      </p:sp>
      <p:sp>
        <p:nvSpPr>
          <p:cNvPr id="30" name="Google Shape;245;p46">
            <a:extLst>
              <a:ext uri="{FF2B5EF4-FFF2-40B4-BE49-F238E27FC236}">
                <a16:creationId xmlns:a16="http://schemas.microsoft.com/office/drawing/2014/main" id="{E402A58D-E6D7-56D0-F270-807A620D86EA}"/>
              </a:ext>
            </a:extLst>
          </p:cNvPr>
          <p:cNvSpPr/>
          <p:nvPr/>
        </p:nvSpPr>
        <p:spPr>
          <a:xfrm>
            <a:off x="5383230" y="1268975"/>
            <a:ext cx="1507700" cy="1507700"/>
          </a:xfrm>
          <a:prstGeom prst="ellipse">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1" name="Google Shape;243;p46">
            <a:extLst>
              <a:ext uri="{FF2B5EF4-FFF2-40B4-BE49-F238E27FC236}">
                <a16:creationId xmlns:a16="http://schemas.microsoft.com/office/drawing/2014/main" id="{4E61CCDF-57D1-E107-7F15-F34D228C1983}"/>
              </a:ext>
            </a:extLst>
          </p:cNvPr>
          <p:cNvCxnSpPr>
            <a:cxnSpLocks/>
          </p:cNvCxnSpPr>
          <p:nvPr/>
        </p:nvCxnSpPr>
        <p:spPr>
          <a:xfrm>
            <a:off x="5923001" y="3342026"/>
            <a:ext cx="48449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2" name="Google Shape;235;p46">
            <a:extLst>
              <a:ext uri="{FF2B5EF4-FFF2-40B4-BE49-F238E27FC236}">
                <a16:creationId xmlns:a16="http://schemas.microsoft.com/office/drawing/2014/main" id="{CB143FDC-21FA-5091-7DDB-3CB13D3FC42A}"/>
              </a:ext>
            </a:extLst>
          </p:cNvPr>
          <p:cNvSpPr txBox="1">
            <a:spLocks/>
          </p:cNvSpPr>
          <p:nvPr/>
        </p:nvSpPr>
        <p:spPr>
          <a:xfrm>
            <a:off x="7066558" y="2926863"/>
            <a:ext cx="1507700" cy="40001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18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4200" b="0" i="0" u="none" strike="noStrike" cap="none">
                <a:solidFill>
                  <a:schemeClr val="lt1"/>
                </a:solidFill>
                <a:latin typeface="Montserrat"/>
                <a:ea typeface="Montserrat"/>
                <a:cs typeface="Montserrat"/>
                <a:sym typeface="Montserrat"/>
              </a:defRPr>
            </a:lvl9pPr>
          </a:lstStyle>
          <a:p>
            <a:r>
              <a:rPr lang="en-GB" sz="1400" dirty="0"/>
              <a:t>Hunor</a:t>
            </a:r>
          </a:p>
        </p:txBody>
      </p:sp>
      <p:sp>
        <p:nvSpPr>
          <p:cNvPr id="33" name="Google Shape;236;p46">
            <a:extLst>
              <a:ext uri="{FF2B5EF4-FFF2-40B4-BE49-F238E27FC236}">
                <a16:creationId xmlns:a16="http://schemas.microsoft.com/office/drawing/2014/main" id="{D5F16149-4638-5C2E-79B9-F0E2DC1ED810}"/>
              </a:ext>
            </a:extLst>
          </p:cNvPr>
          <p:cNvSpPr txBox="1">
            <a:spLocks/>
          </p:cNvSpPr>
          <p:nvPr/>
        </p:nvSpPr>
        <p:spPr>
          <a:xfrm>
            <a:off x="7066558" y="3797575"/>
            <a:ext cx="1507700" cy="90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100" b="0" i="0" u="none" strike="noStrike" cap="none">
                <a:solidFill>
                  <a:schemeClr val="lt1"/>
                </a:solidFill>
                <a:latin typeface="Montserrat"/>
                <a:ea typeface="Montserrat"/>
                <a:cs typeface="Montserrat"/>
                <a:sym typeface="Montserrat"/>
              </a:defRPr>
            </a:lvl9pPr>
          </a:lstStyle>
          <a:p>
            <a:pPr marL="0" indent="0"/>
            <a:r>
              <a:rPr lang="en-GB" sz="1200" dirty="0"/>
              <a:t>QA Developer</a:t>
            </a:r>
          </a:p>
        </p:txBody>
      </p:sp>
      <p:cxnSp>
        <p:nvCxnSpPr>
          <p:cNvPr id="35" name="Google Shape;243;p46">
            <a:extLst>
              <a:ext uri="{FF2B5EF4-FFF2-40B4-BE49-F238E27FC236}">
                <a16:creationId xmlns:a16="http://schemas.microsoft.com/office/drawing/2014/main" id="{AF1A7ECA-7246-9F6A-96E2-CB2B253150EE}"/>
              </a:ext>
            </a:extLst>
          </p:cNvPr>
          <p:cNvCxnSpPr>
            <a:cxnSpLocks/>
          </p:cNvCxnSpPr>
          <p:nvPr/>
        </p:nvCxnSpPr>
        <p:spPr>
          <a:xfrm>
            <a:off x="7606329" y="3342026"/>
            <a:ext cx="484498"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4" name="Google Shape;245;p46">
            <a:extLst>
              <a:ext uri="{FF2B5EF4-FFF2-40B4-BE49-F238E27FC236}">
                <a16:creationId xmlns:a16="http://schemas.microsoft.com/office/drawing/2014/main" id="{347381A1-5EF1-A5BD-04AF-3300096E96A6}"/>
              </a:ext>
            </a:extLst>
          </p:cNvPr>
          <p:cNvSpPr/>
          <p:nvPr/>
        </p:nvSpPr>
        <p:spPr>
          <a:xfrm>
            <a:off x="264920" y="1268975"/>
            <a:ext cx="1507700" cy="1507700"/>
          </a:xfrm>
          <a:prstGeom prst="ellipse">
            <a:avLst/>
          </a:prstGeom>
          <a:blipFill>
            <a:blip r:embed="rId4"/>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245;p46">
            <a:extLst>
              <a:ext uri="{FF2B5EF4-FFF2-40B4-BE49-F238E27FC236}">
                <a16:creationId xmlns:a16="http://schemas.microsoft.com/office/drawing/2014/main" id="{2CFBCB29-729B-EE63-0AB8-E2657AAC98A0}"/>
              </a:ext>
            </a:extLst>
          </p:cNvPr>
          <p:cNvSpPr/>
          <p:nvPr/>
        </p:nvSpPr>
        <p:spPr>
          <a:xfrm>
            <a:off x="1944363" y="1268975"/>
            <a:ext cx="1507700" cy="1507700"/>
          </a:xfrm>
          <a:prstGeom prst="ellipse">
            <a:avLst/>
          </a:prstGeom>
          <a:blipFill>
            <a:blip r:embed="rId5"/>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245;p46">
            <a:extLst>
              <a:ext uri="{FF2B5EF4-FFF2-40B4-BE49-F238E27FC236}">
                <a16:creationId xmlns:a16="http://schemas.microsoft.com/office/drawing/2014/main" id="{04679EE6-E026-A6A5-E624-C73411F32028}"/>
              </a:ext>
            </a:extLst>
          </p:cNvPr>
          <p:cNvSpPr/>
          <p:nvPr/>
        </p:nvSpPr>
        <p:spPr>
          <a:xfrm>
            <a:off x="3661844" y="1268975"/>
            <a:ext cx="1507700" cy="1507700"/>
          </a:xfrm>
          <a:prstGeom prst="ellipse">
            <a:avLst/>
          </a:prstGeom>
          <a:blipFill>
            <a:blip r:embed="rId6"/>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45;p46">
            <a:extLst>
              <a:ext uri="{FF2B5EF4-FFF2-40B4-BE49-F238E27FC236}">
                <a16:creationId xmlns:a16="http://schemas.microsoft.com/office/drawing/2014/main" id="{884F27E7-AECB-0AB4-3CCE-55BF01472AB4}"/>
              </a:ext>
            </a:extLst>
          </p:cNvPr>
          <p:cNvSpPr/>
          <p:nvPr/>
        </p:nvSpPr>
        <p:spPr>
          <a:xfrm>
            <a:off x="7100711" y="1268975"/>
            <a:ext cx="1507700" cy="1507700"/>
          </a:xfrm>
          <a:prstGeom prst="ellipse">
            <a:avLst/>
          </a:prstGeom>
          <a:blipFill>
            <a:blip r:embed="rId7"/>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57"/>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p>
            <a:r>
              <a:rPr lang="en-GB" dirty="0"/>
              <a:t>02 SPRINT 2 OBJECTIVES</a:t>
            </a:r>
            <a:br>
              <a:rPr lang="en-GB" dirty="0"/>
            </a:br>
            <a:r>
              <a:rPr lang="en-GB" dirty="0"/>
              <a:t> </a:t>
            </a:r>
            <a:endParaRPr dirty="0"/>
          </a:p>
        </p:txBody>
      </p:sp>
      <p:sp>
        <p:nvSpPr>
          <p:cNvPr id="1994" name="Google Shape;1994;p57"/>
          <p:cNvSpPr txBox="1">
            <a:spLocks noGrp="1"/>
          </p:cNvSpPr>
          <p:nvPr>
            <p:ph type="body" idx="1"/>
          </p:nvPr>
        </p:nvSpPr>
        <p:spPr>
          <a:xfrm>
            <a:off x="1026200" y="1010011"/>
            <a:ext cx="3258900" cy="1795500"/>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GB" sz="1200" b="1" dirty="0"/>
              <a:t>Recovered from SPRINT 1:</a:t>
            </a:r>
          </a:p>
          <a:p>
            <a:pPr marL="457200" lvl="0" indent="-317500" algn="l" rtl="0">
              <a:spcBef>
                <a:spcPts val="0"/>
              </a:spcBef>
              <a:spcAft>
                <a:spcPts val="0"/>
              </a:spcAft>
              <a:buSzPts val="1400"/>
              <a:buChar char="●"/>
            </a:pPr>
            <a:r>
              <a:rPr lang="en-GB" sz="1200" dirty="0"/>
              <a:t>Password recovery support</a:t>
            </a:r>
          </a:p>
          <a:p>
            <a:pPr marL="457200" lvl="0" indent="-317500" algn="l" rtl="0">
              <a:spcBef>
                <a:spcPts val="0"/>
              </a:spcBef>
              <a:spcAft>
                <a:spcPts val="0"/>
              </a:spcAft>
              <a:buSzPts val="1400"/>
              <a:buChar char="●"/>
            </a:pPr>
            <a:r>
              <a:rPr lang="en-GB" sz="1200" dirty="0"/>
              <a:t>Role-based access control (RBAC)</a:t>
            </a:r>
          </a:p>
          <a:p>
            <a:pPr marL="457200" lvl="0" indent="-317500" algn="l" rtl="0">
              <a:spcBef>
                <a:spcPts val="0"/>
              </a:spcBef>
              <a:spcAft>
                <a:spcPts val="0"/>
              </a:spcAft>
              <a:buSzPts val="1400"/>
              <a:buChar char="●"/>
            </a:pPr>
            <a:r>
              <a:rPr lang="en-GB" sz="1200" dirty="0"/>
              <a:t>User Profile</a:t>
            </a:r>
          </a:p>
          <a:p>
            <a:pPr marL="457200" lvl="0" indent="-317500" algn="l" rtl="0">
              <a:spcBef>
                <a:spcPts val="0"/>
              </a:spcBef>
              <a:spcAft>
                <a:spcPts val="0"/>
              </a:spcAft>
              <a:buSzPts val="1400"/>
              <a:buChar char="●"/>
            </a:pPr>
            <a:r>
              <a:rPr lang="en-GB" sz="1200" dirty="0"/>
              <a:t>Product search with filters</a:t>
            </a:r>
          </a:p>
          <a:p>
            <a:pPr marL="457200" lvl="0" indent="-317500" algn="l" rtl="0">
              <a:spcBef>
                <a:spcPts val="0"/>
              </a:spcBef>
              <a:spcAft>
                <a:spcPts val="0"/>
              </a:spcAft>
              <a:buSzPts val="1400"/>
              <a:buChar char="●"/>
            </a:pPr>
            <a:r>
              <a:rPr lang="en-GB" sz="1200" dirty="0"/>
              <a:t>Product listing and management</a:t>
            </a:r>
          </a:p>
          <a:p>
            <a:pPr marL="457200" lvl="0" indent="-317500" algn="l" rtl="0">
              <a:spcBef>
                <a:spcPts val="0"/>
              </a:spcBef>
              <a:spcAft>
                <a:spcPts val="0"/>
              </a:spcAft>
              <a:buSzPts val="1400"/>
              <a:buChar char="●"/>
            </a:pPr>
            <a:r>
              <a:rPr lang="en-GB" sz="1200" dirty="0"/>
              <a:t>For Admins:</a:t>
            </a:r>
          </a:p>
          <a:p>
            <a:pPr marL="457200" lvl="0" indent="-317500" algn="l" rtl="0">
              <a:spcBef>
                <a:spcPts val="0"/>
              </a:spcBef>
              <a:spcAft>
                <a:spcPts val="0"/>
              </a:spcAft>
              <a:buSzPts val="1400"/>
              <a:buChar char="●"/>
            </a:pPr>
            <a:r>
              <a:rPr lang="en-GB" sz="1200" dirty="0"/>
              <a:t>Assign categories to sellers</a:t>
            </a:r>
          </a:p>
          <a:p>
            <a:pPr marL="457200" lvl="0" indent="-317500" algn="l" rtl="0">
              <a:spcBef>
                <a:spcPts val="0"/>
              </a:spcBef>
              <a:spcAft>
                <a:spcPts val="0"/>
              </a:spcAft>
              <a:buSzPts val="1400"/>
              <a:buChar char="●"/>
            </a:pPr>
            <a:r>
              <a:rPr lang="en-GB" sz="1200" dirty="0"/>
              <a:t>Manage product categories (CRUD)</a:t>
            </a:r>
          </a:p>
          <a:p>
            <a:pPr marL="457200" lvl="0" indent="-317500" algn="l" rtl="0">
              <a:spcBef>
                <a:spcPts val="0"/>
              </a:spcBef>
              <a:spcAft>
                <a:spcPts val="0"/>
              </a:spcAft>
              <a:buSzPts val="1400"/>
              <a:buChar char="●"/>
            </a:pPr>
            <a:r>
              <a:rPr lang="en-GB" sz="1200" dirty="0"/>
              <a:t>Cart Management</a:t>
            </a:r>
          </a:p>
          <a:p>
            <a:pPr marL="139700" lvl="0" indent="0" algn="l" rtl="0">
              <a:spcBef>
                <a:spcPts val="0"/>
              </a:spcBef>
              <a:spcAft>
                <a:spcPts val="0"/>
              </a:spcAft>
              <a:buSzPts val="1400"/>
              <a:buNone/>
            </a:pPr>
            <a:r>
              <a:rPr lang="en-GB" sz="1200" b="1" dirty="0"/>
              <a:t>For the current sprint (2) :</a:t>
            </a:r>
          </a:p>
          <a:p>
            <a:pPr marL="457200" lvl="0" indent="-317500" algn="l" rtl="0">
              <a:spcBef>
                <a:spcPts val="0"/>
              </a:spcBef>
              <a:spcAft>
                <a:spcPts val="0"/>
              </a:spcAft>
              <a:buSzPts val="1400"/>
              <a:buChar char="●"/>
            </a:pPr>
            <a:r>
              <a:rPr lang="en-GB" sz="1200" dirty="0"/>
              <a:t>Improvement of the user profile</a:t>
            </a:r>
          </a:p>
          <a:p>
            <a:pPr marL="457200" lvl="0" indent="-317500" algn="l" rtl="0">
              <a:spcBef>
                <a:spcPts val="0"/>
              </a:spcBef>
              <a:spcAft>
                <a:spcPts val="0"/>
              </a:spcAft>
              <a:buSzPts val="1400"/>
              <a:buChar char="●"/>
            </a:pPr>
            <a:r>
              <a:rPr lang="en-GB" sz="1200" dirty="0"/>
              <a:t>Add image upload with </a:t>
            </a:r>
            <a:r>
              <a:rPr lang="en-GB" sz="1200" dirty="0" err="1"/>
              <a:t>ImgBB</a:t>
            </a:r>
            <a:endParaRPr lang="en-GB" sz="1200" dirty="0"/>
          </a:p>
          <a:p>
            <a:pPr marL="457200" lvl="0" indent="-317500" algn="l" rtl="0">
              <a:spcBef>
                <a:spcPts val="0"/>
              </a:spcBef>
              <a:spcAft>
                <a:spcPts val="0"/>
              </a:spcAft>
              <a:buSzPts val="1400"/>
              <a:buChar char="●"/>
            </a:pPr>
            <a:r>
              <a:rPr lang="en-GB" sz="1200" dirty="0"/>
              <a:t>Defined the flows and restriction for a user if wants to become a seller</a:t>
            </a:r>
          </a:p>
          <a:p>
            <a:pPr marL="457200" lvl="0" indent="-317500" algn="l" rtl="0">
              <a:spcBef>
                <a:spcPts val="0"/>
              </a:spcBef>
              <a:spcAft>
                <a:spcPts val="0"/>
              </a:spcAft>
              <a:buSzPts val="1400"/>
              <a:buChar char="●"/>
            </a:pPr>
            <a:r>
              <a:rPr lang="en-GB" sz="1200" dirty="0"/>
              <a:t>Order placement integrated with Stripe and having 3D Secure checks </a:t>
            </a:r>
          </a:p>
          <a:p>
            <a:pPr marL="139700" lvl="0" indent="0" algn="l" rtl="0">
              <a:spcBef>
                <a:spcPts val="0"/>
              </a:spcBef>
              <a:spcAft>
                <a:spcPts val="0"/>
              </a:spcAft>
              <a:buSzPts val="1400"/>
              <a:buNone/>
            </a:pPr>
            <a:endParaRPr lang="en-GB" sz="1200" dirty="0"/>
          </a:p>
          <a:p>
            <a:pPr marL="139700" lvl="0" indent="0" algn="l" rtl="0">
              <a:spcBef>
                <a:spcPts val="0"/>
              </a:spcBef>
              <a:spcAft>
                <a:spcPts val="0"/>
              </a:spcAft>
              <a:buSzPts val="1400"/>
              <a:buNone/>
            </a:pPr>
            <a:endParaRPr lang="en-GB" sz="1200" dirty="0"/>
          </a:p>
          <a:p>
            <a:pPr marL="457200" lvl="0" indent="-317500" algn="l" rtl="0">
              <a:spcBef>
                <a:spcPts val="0"/>
              </a:spcBef>
              <a:spcAft>
                <a:spcPts val="0"/>
              </a:spcAft>
              <a:buSzPts val="1400"/>
              <a:buChar char="●"/>
            </a:pPr>
            <a:endParaRPr lang="en-GB" sz="1200" dirty="0"/>
          </a:p>
        </p:txBody>
      </p:sp>
      <p:sp>
        <p:nvSpPr>
          <p:cNvPr id="1995" name="Google Shape;1995;p57"/>
          <p:cNvSpPr txBox="1">
            <a:spLocks noGrp="1"/>
          </p:cNvSpPr>
          <p:nvPr>
            <p:ph type="body" idx="2"/>
          </p:nvPr>
        </p:nvSpPr>
        <p:spPr>
          <a:xfrm>
            <a:off x="4708489" y="996122"/>
            <a:ext cx="3258900" cy="1795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sz="1200" dirty="0"/>
              <a:t>Cronjob and notifications for real-time status updating of the order on server and client sides</a:t>
            </a:r>
          </a:p>
          <a:p>
            <a:pPr marL="457200" lvl="0" indent="-317500" algn="l" rtl="0">
              <a:spcBef>
                <a:spcPts val="0"/>
              </a:spcBef>
              <a:spcAft>
                <a:spcPts val="0"/>
              </a:spcAft>
              <a:buSzPts val="1400"/>
              <a:buChar char="●"/>
            </a:pPr>
            <a:r>
              <a:rPr lang="en-GB" sz="1200" dirty="0"/>
              <a:t>Order management, and different possibilities of viewing</a:t>
            </a:r>
          </a:p>
          <a:p>
            <a:pPr marL="457200" lvl="0" indent="-317500" algn="l" rtl="0">
              <a:spcBef>
                <a:spcPts val="0"/>
              </a:spcBef>
              <a:spcAft>
                <a:spcPts val="0"/>
              </a:spcAft>
              <a:buSzPts val="1400"/>
              <a:buChar char="●"/>
            </a:pPr>
            <a:r>
              <a:rPr lang="en-GB" sz="1200" dirty="0"/>
              <a:t>Added filters, searching, visualisations of products</a:t>
            </a:r>
          </a:p>
          <a:p>
            <a:pPr marL="457200" lvl="0" indent="-317500" algn="l" rtl="0">
              <a:spcBef>
                <a:spcPts val="0"/>
              </a:spcBef>
              <a:spcAft>
                <a:spcPts val="0"/>
              </a:spcAft>
              <a:buSzPts val="1400"/>
              <a:buChar char="●"/>
            </a:pPr>
            <a:r>
              <a:rPr lang="en-GB" sz="1200" dirty="0"/>
              <a:t>Bonus added pagination</a:t>
            </a:r>
          </a:p>
          <a:p>
            <a:pPr marL="457200" lvl="0" indent="-317500" algn="l" rtl="0">
              <a:spcBef>
                <a:spcPts val="0"/>
              </a:spcBef>
              <a:spcAft>
                <a:spcPts val="0"/>
              </a:spcAft>
              <a:buSzPts val="1400"/>
              <a:buChar char="●"/>
            </a:pPr>
            <a:r>
              <a:rPr lang="en-GB" sz="1200" dirty="0"/>
              <a:t>Order history management</a:t>
            </a:r>
          </a:p>
          <a:p>
            <a:pPr marL="457200" lvl="0" indent="-317500" algn="l" rtl="0">
              <a:spcBef>
                <a:spcPts val="0"/>
              </a:spcBef>
              <a:spcAft>
                <a:spcPts val="0"/>
              </a:spcAft>
              <a:buSzPts val="1400"/>
              <a:buChar char="●"/>
            </a:pPr>
            <a:r>
              <a:rPr lang="en-GB" sz="1200" dirty="0"/>
              <a:t>Improved dashboard of the admin</a:t>
            </a:r>
          </a:p>
          <a:p>
            <a:pPr marL="457200" lvl="0" indent="-317500" algn="l" rtl="0">
              <a:spcBef>
                <a:spcPts val="0"/>
              </a:spcBef>
              <a:spcAft>
                <a:spcPts val="0"/>
              </a:spcAft>
              <a:buSzPts val="1400"/>
              <a:buChar char="●"/>
            </a:pPr>
            <a:r>
              <a:rPr lang="en-GB" sz="1200" dirty="0"/>
              <a:t>Recommendation engine using Neo4J</a:t>
            </a:r>
          </a:p>
          <a:p>
            <a:pPr marL="457200" lvl="0" indent="-317500" algn="l" rtl="0">
              <a:spcBef>
                <a:spcPts val="0"/>
              </a:spcBef>
              <a:spcAft>
                <a:spcPts val="0"/>
              </a:spcAft>
              <a:buSzPts val="1400"/>
              <a:buChar char="●"/>
            </a:pPr>
            <a:r>
              <a:rPr lang="en-GB" sz="1200" dirty="0"/>
              <a:t>Continuing the automation test for different screens</a:t>
            </a:r>
          </a:p>
          <a:p>
            <a:pPr marL="457200" lvl="0" indent="-317500" algn="l" rtl="0">
              <a:spcBef>
                <a:spcPts val="0"/>
              </a:spcBef>
              <a:spcAft>
                <a:spcPts val="0"/>
              </a:spcAft>
              <a:buSzPts val="1400"/>
              <a:buChar char="●"/>
            </a:pPr>
            <a:endParaRPr sz="1200" dirty="0"/>
          </a:p>
        </p:txBody>
      </p:sp>
      <p:cxnSp>
        <p:nvCxnSpPr>
          <p:cNvPr id="1998" name="Google Shape;1998;p57"/>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2">
          <a:extLst>
            <a:ext uri="{FF2B5EF4-FFF2-40B4-BE49-F238E27FC236}">
              <a16:creationId xmlns:a16="http://schemas.microsoft.com/office/drawing/2014/main" id="{94331E17-1AC6-D7FD-4A02-B316E4385F1A}"/>
            </a:ext>
          </a:extLst>
        </p:cNvPr>
        <p:cNvGrpSpPr/>
        <p:nvPr/>
      </p:nvGrpSpPr>
      <p:grpSpPr>
        <a:xfrm>
          <a:off x="0" y="0"/>
          <a:ext cx="0" cy="0"/>
          <a:chOff x="0" y="0"/>
          <a:chExt cx="0" cy="0"/>
        </a:xfrm>
      </p:grpSpPr>
      <p:sp>
        <p:nvSpPr>
          <p:cNvPr id="1993" name="Google Shape;1993;p57">
            <a:extLst>
              <a:ext uri="{FF2B5EF4-FFF2-40B4-BE49-F238E27FC236}">
                <a16:creationId xmlns:a16="http://schemas.microsoft.com/office/drawing/2014/main" id="{DC981D7A-9059-5864-FF75-429196EE716F}"/>
              </a:ext>
            </a:extLst>
          </p:cNvPr>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p>
            <a:r>
              <a:rPr lang="en-GB" dirty="0"/>
              <a:t>03 SCRUM CEREMONIES</a:t>
            </a:r>
            <a:br>
              <a:rPr lang="en-GB" dirty="0"/>
            </a:br>
            <a:br>
              <a:rPr lang="en-GB" dirty="0"/>
            </a:br>
            <a:r>
              <a:rPr lang="en-GB" dirty="0"/>
              <a:t> </a:t>
            </a:r>
          </a:p>
        </p:txBody>
      </p:sp>
      <p:sp>
        <p:nvSpPr>
          <p:cNvPr id="1994" name="Google Shape;1994;p57">
            <a:extLst>
              <a:ext uri="{FF2B5EF4-FFF2-40B4-BE49-F238E27FC236}">
                <a16:creationId xmlns:a16="http://schemas.microsoft.com/office/drawing/2014/main" id="{FDCAA24C-6A9A-1F54-BB31-DEC2C58C932F}"/>
              </a:ext>
            </a:extLst>
          </p:cNvPr>
          <p:cNvSpPr txBox="1">
            <a:spLocks noGrp="1"/>
          </p:cNvSpPr>
          <p:nvPr>
            <p:ph type="body" idx="1"/>
          </p:nvPr>
        </p:nvSpPr>
        <p:spPr>
          <a:xfrm>
            <a:off x="938499" y="781772"/>
            <a:ext cx="3931373" cy="1795500"/>
          </a:xfrm>
          <a:prstGeom prst="rect">
            <a:avLst/>
          </a:prstGeom>
        </p:spPr>
        <p:txBody>
          <a:bodyPr spcFirstLastPara="1" wrap="square" lIns="91425" tIns="91425" rIns="91425" bIns="91425" anchor="t" anchorCtr="0">
            <a:noAutofit/>
          </a:bodyPr>
          <a:lstStyle/>
          <a:p>
            <a:pPr marL="139700" indent="0">
              <a:spcBef>
                <a:spcPts val="1000"/>
              </a:spcBef>
              <a:buNone/>
            </a:pPr>
            <a:r>
              <a:rPr lang="en-GB" sz="1600" b="1" dirty="0"/>
              <a:t>🧭 1. Sprint Planning</a:t>
            </a:r>
            <a:endParaRPr lang="en-GB" sz="1200" dirty="0"/>
          </a:p>
          <a:p>
            <a:pPr marL="457200" lvl="0" indent="-317500" algn="l" rtl="0">
              <a:spcBef>
                <a:spcPts val="1000"/>
              </a:spcBef>
              <a:spcAft>
                <a:spcPts val="0"/>
              </a:spcAft>
              <a:buSzPts val="1400"/>
              <a:buChar char="●"/>
            </a:pPr>
            <a:r>
              <a:rPr lang="en-GB" sz="800" dirty="0"/>
              <a:t>Held at the start of each sprint</a:t>
            </a:r>
          </a:p>
          <a:p>
            <a:pPr marL="457200" lvl="0" indent="-317500" algn="l" rtl="0">
              <a:spcBef>
                <a:spcPts val="1000"/>
              </a:spcBef>
              <a:spcAft>
                <a:spcPts val="0"/>
              </a:spcAft>
              <a:buSzPts val="1400"/>
              <a:buChar char="●"/>
            </a:pPr>
            <a:r>
              <a:rPr lang="en-GB" sz="800" dirty="0"/>
              <a:t>Team discusses what can be delivered and how the work will be accomplished</a:t>
            </a:r>
          </a:p>
          <a:p>
            <a:pPr marL="457200" lvl="0" indent="-317500" algn="l" rtl="0">
              <a:spcBef>
                <a:spcPts val="1000"/>
              </a:spcBef>
              <a:spcAft>
                <a:spcPts val="0"/>
              </a:spcAft>
              <a:buSzPts val="1400"/>
              <a:buChar char="●"/>
            </a:pPr>
            <a:r>
              <a:rPr lang="en-GB" sz="800" dirty="0"/>
              <a:t>Stories are broken down into tasks and assigned story points</a:t>
            </a:r>
          </a:p>
          <a:p>
            <a:pPr marL="457200" lvl="0" indent="-317500" algn="l" rtl="0">
              <a:spcBef>
                <a:spcPts val="1000"/>
              </a:spcBef>
              <a:spcAft>
                <a:spcPts val="0"/>
              </a:spcAft>
              <a:buSzPts val="1400"/>
              <a:buChar char="●"/>
            </a:pPr>
            <a:r>
              <a:rPr lang="en-GB" sz="800" dirty="0"/>
              <a:t>Output: a Sprint Backlog with a clear sprint </a:t>
            </a:r>
            <a:r>
              <a:rPr lang="en-GB" sz="800" dirty="0" err="1"/>
              <a:t>goalCreated</a:t>
            </a:r>
            <a:r>
              <a:rPr lang="en-GB" sz="800" dirty="0"/>
              <a:t> architecture diagrams</a:t>
            </a:r>
          </a:p>
          <a:p>
            <a:pPr marL="139700" indent="0">
              <a:spcBef>
                <a:spcPts val="1000"/>
              </a:spcBef>
              <a:buNone/>
            </a:pPr>
            <a:r>
              <a:rPr lang="en-GB" b="1" dirty="0"/>
              <a:t>🗓️ 3. Stand-up (Daily Scrum *)</a:t>
            </a:r>
            <a:endParaRPr lang="en-GB" dirty="0"/>
          </a:p>
          <a:p>
            <a:pPr>
              <a:spcBef>
                <a:spcPts val="1000"/>
              </a:spcBef>
            </a:pPr>
            <a:r>
              <a:rPr lang="en-GB" sz="800" dirty="0"/>
              <a:t>We tried to keep updated on Teams / WhatsApp</a:t>
            </a:r>
          </a:p>
          <a:p>
            <a:pPr>
              <a:spcBef>
                <a:spcPts val="1000"/>
              </a:spcBef>
            </a:pPr>
            <a:r>
              <a:rPr lang="en-GB" sz="800" dirty="0"/>
              <a:t>Each member answers:</a:t>
            </a:r>
          </a:p>
          <a:p>
            <a:pPr>
              <a:spcBef>
                <a:spcPts val="1000"/>
              </a:spcBef>
            </a:pPr>
            <a:r>
              <a:rPr lang="en-GB" sz="800" dirty="0"/>
              <a:t>What did I do yesterday?</a:t>
            </a:r>
          </a:p>
          <a:p>
            <a:pPr>
              <a:spcBef>
                <a:spcPts val="1000"/>
              </a:spcBef>
            </a:pPr>
            <a:r>
              <a:rPr lang="en-GB" sz="800" dirty="0"/>
              <a:t>What will I do today?</a:t>
            </a:r>
          </a:p>
          <a:p>
            <a:pPr>
              <a:spcBef>
                <a:spcPts val="1000"/>
              </a:spcBef>
            </a:pPr>
            <a:r>
              <a:rPr lang="en-GB" sz="800" dirty="0"/>
              <a:t>Are there any blockers?</a:t>
            </a:r>
          </a:p>
          <a:p>
            <a:pPr>
              <a:spcBef>
                <a:spcPts val="1000"/>
              </a:spcBef>
            </a:pPr>
            <a:r>
              <a:rPr lang="en-GB" sz="800" dirty="0"/>
              <a:t>Promotes transparency, team alignment, and quick issue detection automation framework</a:t>
            </a:r>
          </a:p>
        </p:txBody>
      </p:sp>
      <p:cxnSp>
        <p:nvCxnSpPr>
          <p:cNvPr id="1998" name="Google Shape;1998;p57">
            <a:extLst>
              <a:ext uri="{FF2B5EF4-FFF2-40B4-BE49-F238E27FC236}">
                <a16:creationId xmlns:a16="http://schemas.microsoft.com/office/drawing/2014/main" id="{20A13A0C-D8DC-408A-ED61-1AE094027691}"/>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Google Shape;1994;p57">
            <a:extLst>
              <a:ext uri="{FF2B5EF4-FFF2-40B4-BE49-F238E27FC236}">
                <a16:creationId xmlns:a16="http://schemas.microsoft.com/office/drawing/2014/main" id="{A0CC6E7E-7ADB-9637-FA29-A79311C7EEE0}"/>
              </a:ext>
            </a:extLst>
          </p:cNvPr>
          <p:cNvSpPr txBox="1">
            <a:spLocks/>
          </p:cNvSpPr>
          <p:nvPr/>
        </p:nvSpPr>
        <p:spPr>
          <a:xfrm>
            <a:off x="4869872" y="915725"/>
            <a:ext cx="3931373" cy="179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0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buNone/>
            </a:pPr>
            <a:r>
              <a:rPr lang="en-GB" b="1" dirty="0"/>
              <a:t>🔁 2. Backlog Refinement (Grooming)</a:t>
            </a:r>
          </a:p>
          <a:p>
            <a:pPr>
              <a:spcBef>
                <a:spcPts val="1000"/>
              </a:spcBef>
            </a:pPr>
            <a:r>
              <a:rPr lang="en-GB" sz="800" dirty="0"/>
              <a:t>Ongoing process during sprint</a:t>
            </a:r>
          </a:p>
          <a:p>
            <a:pPr>
              <a:spcBef>
                <a:spcPts val="1000"/>
              </a:spcBef>
            </a:pPr>
            <a:r>
              <a:rPr lang="en-GB" sz="800" dirty="0"/>
              <a:t>Ensures backlog items are clear, estimated, and prioritized</a:t>
            </a:r>
          </a:p>
          <a:p>
            <a:pPr>
              <a:spcBef>
                <a:spcPts val="1000"/>
              </a:spcBef>
            </a:pPr>
            <a:r>
              <a:rPr lang="en-GB" sz="800" dirty="0"/>
              <a:t>Helps the team stay ready for future sprints</a:t>
            </a:r>
          </a:p>
          <a:p>
            <a:pPr marL="139700" indent="0">
              <a:spcBef>
                <a:spcPts val="1000"/>
              </a:spcBef>
              <a:buNone/>
            </a:pPr>
            <a:r>
              <a:rPr lang="en-GB" b="1" dirty="0"/>
              <a:t>🗓️ 4. Retrospective</a:t>
            </a:r>
            <a:endParaRPr lang="en-GB" dirty="0"/>
          </a:p>
          <a:p>
            <a:pPr>
              <a:spcBef>
                <a:spcPts val="1000"/>
              </a:spcBef>
            </a:pPr>
            <a:r>
              <a:rPr lang="en-GB" sz="800" dirty="0"/>
              <a:t>Internal team meeting after the Sprint Review</a:t>
            </a:r>
          </a:p>
          <a:p>
            <a:pPr>
              <a:spcBef>
                <a:spcPts val="1000"/>
              </a:spcBef>
            </a:pPr>
            <a:r>
              <a:rPr lang="en-GB" sz="800" dirty="0"/>
              <a:t>Reflects on how the sprint went (not what was built)</a:t>
            </a:r>
          </a:p>
          <a:p>
            <a:pPr>
              <a:spcBef>
                <a:spcPts val="1000"/>
              </a:spcBef>
            </a:pPr>
            <a:r>
              <a:rPr lang="en-GB" sz="800" dirty="0"/>
              <a:t>Focus on process improvement:</a:t>
            </a:r>
          </a:p>
          <a:p>
            <a:pPr>
              <a:spcBef>
                <a:spcPts val="1000"/>
              </a:spcBef>
            </a:pPr>
            <a:r>
              <a:rPr lang="en-GB" sz="800" dirty="0"/>
              <a:t>What went well?</a:t>
            </a:r>
          </a:p>
          <a:p>
            <a:pPr>
              <a:spcBef>
                <a:spcPts val="1000"/>
              </a:spcBef>
            </a:pPr>
            <a:r>
              <a:rPr lang="en-GB" sz="800" dirty="0"/>
              <a:t>What didn’t?</a:t>
            </a:r>
          </a:p>
          <a:p>
            <a:pPr>
              <a:spcBef>
                <a:spcPts val="1000"/>
              </a:spcBef>
            </a:pPr>
            <a:r>
              <a:rPr lang="en-GB" sz="800" dirty="0"/>
              <a:t>What can be improved next sprint?</a:t>
            </a:r>
          </a:p>
          <a:p>
            <a:pPr>
              <a:spcBef>
                <a:spcPts val="1000"/>
              </a:spcBef>
            </a:pPr>
            <a:r>
              <a:rPr lang="en-GB" sz="800" dirty="0"/>
              <a:t>Output: concrete action items to enhance team performance</a:t>
            </a:r>
          </a:p>
        </p:txBody>
      </p:sp>
    </p:spTree>
    <p:extLst>
      <p:ext uri="{BB962C8B-B14F-4D97-AF65-F5344CB8AC3E}">
        <p14:creationId xmlns:p14="http://schemas.microsoft.com/office/powerpoint/2010/main" val="1125193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2">
          <a:extLst>
            <a:ext uri="{FF2B5EF4-FFF2-40B4-BE49-F238E27FC236}">
              <a16:creationId xmlns:a16="http://schemas.microsoft.com/office/drawing/2014/main" id="{092D3FB1-13FE-60CF-1D20-887034193791}"/>
            </a:ext>
          </a:extLst>
        </p:cNvPr>
        <p:cNvGrpSpPr/>
        <p:nvPr/>
      </p:nvGrpSpPr>
      <p:grpSpPr>
        <a:xfrm>
          <a:off x="0" y="0"/>
          <a:ext cx="0" cy="0"/>
          <a:chOff x="0" y="0"/>
          <a:chExt cx="0" cy="0"/>
        </a:xfrm>
      </p:grpSpPr>
      <p:sp>
        <p:nvSpPr>
          <p:cNvPr id="1993" name="Google Shape;1993;p57">
            <a:extLst>
              <a:ext uri="{FF2B5EF4-FFF2-40B4-BE49-F238E27FC236}">
                <a16:creationId xmlns:a16="http://schemas.microsoft.com/office/drawing/2014/main" id="{B2A28A09-C216-8645-B160-BD37C47E646E}"/>
              </a:ext>
            </a:extLst>
          </p:cNvPr>
          <p:cNvSpPr txBox="1">
            <a:spLocks noGrp="1"/>
          </p:cNvSpPr>
          <p:nvPr>
            <p:ph type="title"/>
          </p:nvPr>
        </p:nvSpPr>
        <p:spPr>
          <a:xfrm>
            <a:off x="938500" y="445025"/>
            <a:ext cx="4964700" cy="941400"/>
          </a:xfrm>
          <a:prstGeom prst="rect">
            <a:avLst/>
          </a:prstGeom>
        </p:spPr>
        <p:txBody>
          <a:bodyPr spcFirstLastPara="1" wrap="square" lIns="91425" tIns="91425" rIns="91425" bIns="91425" anchor="t" anchorCtr="0">
            <a:noAutofit/>
          </a:bodyPr>
          <a:lstStyle/>
          <a:p>
            <a:r>
              <a:rPr lang="en-GB" dirty="0"/>
              <a:t>04 FLOW</a:t>
            </a:r>
            <a:br>
              <a:rPr lang="en-GB" dirty="0"/>
            </a:br>
            <a:br>
              <a:rPr lang="en-GB" dirty="0"/>
            </a:br>
            <a:br>
              <a:rPr lang="en-GB" dirty="0"/>
            </a:br>
            <a:br>
              <a:rPr lang="en-GB" dirty="0"/>
            </a:br>
            <a:r>
              <a:rPr lang="en-GB" dirty="0"/>
              <a:t> </a:t>
            </a:r>
          </a:p>
        </p:txBody>
      </p:sp>
      <p:sp>
        <p:nvSpPr>
          <p:cNvPr id="1994" name="Google Shape;1994;p57">
            <a:extLst>
              <a:ext uri="{FF2B5EF4-FFF2-40B4-BE49-F238E27FC236}">
                <a16:creationId xmlns:a16="http://schemas.microsoft.com/office/drawing/2014/main" id="{A0E2EAFF-9EE7-5C6F-7EF8-2FB897BA0662}"/>
              </a:ext>
            </a:extLst>
          </p:cNvPr>
          <p:cNvSpPr txBox="1">
            <a:spLocks noGrp="1"/>
          </p:cNvSpPr>
          <p:nvPr>
            <p:ph type="body" idx="1"/>
          </p:nvPr>
        </p:nvSpPr>
        <p:spPr>
          <a:xfrm>
            <a:off x="848444" y="1079645"/>
            <a:ext cx="3931373" cy="1795500"/>
          </a:xfrm>
          <a:prstGeom prst="rect">
            <a:avLst/>
          </a:prstGeom>
        </p:spPr>
        <p:txBody>
          <a:bodyPr spcFirstLastPara="1" wrap="square" lIns="91425" tIns="91425" rIns="91425" bIns="91425" anchor="t" anchorCtr="0">
            <a:noAutofit/>
          </a:bodyPr>
          <a:lstStyle/>
          <a:p>
            <a:pPr marL="139700" indent="0">
              <a:buNone/>
            </a:pPr>
            <a:r>
              <a:rPr lang="en-GB" b="1" dirty="0"/>
              <a:t>1. 📖 Understand the Task</a:t>
            </a:r>
          </a:p>
          <a:p>
            <a:pPr marL="457200" lvl="0" indent="-317500" algn="l" rtl="0">
              <a:spcBef>
                <a:spcPts val="1000"/>
              </a:spcBef>
              <a:spcAft>
                <a:spcPts val="0"/>
              </a:spcAft>
              <a:buSzPts val="1400"/>
              <a:buChar char="●"/>
            </a:pPr>
            <a:r>
              <a:rPr lang="en-GB" sz="800" dirty="0"/>
              <a:t>Read the Jira story and acceptance criteria</a:t>
            </a:r>
          </a:p>
          <a:p>
            <a:pPr marL="457200" lvl="0" indent="-317500" algn="l" rtl="0">
              <a:spcBef>
                <a:spcPts val="1000"/>
              </a:spcBef>
              <a:spcAft>
                <a:spcPts val="0"/>
              </a:spcAft>
              <a:buSzPts val="1400"/>
              <a:buChar char="●"/>
            </a:pPr>
            <a:r>
              <a:rPr lang="en-GB" sz="800" dirty="0"/>
              <a:t>Confirm labels: FE, BE, Tech, etc.</a:t>
            </a:r>
          </a:p>
          <a:p>
            <a:pPr marL="457200" lvl="0" indent="-317500" algn="l" rtl="0">
              <a:spcBef>
                <a:spcPts val="1000"/>
              </a:spcBef>
              <a:spcAft>
                <a:spcPts val="0"/>
              </a:spcAft>
              <a:buSzPts val="1400"/>
              <a:buChar char="●"/>
            </a:pPr>
            <a:r>
              <a:rPr lang="en-GB" sz="800" dirty="0"/>
              <a:t>Ask clarifying questions if needed (Slack, grooming, comments)</a:t>
            </a:r>
          </a:p>
          <a:p>
            <a:pPr marL="139700" lvl="0" indent="0" algn="l" rtl="0">
              <a:spcBef>
                <a:spcPts val="1000"/>
              </a:spcBef>
              <a:spcAft>
                <a:spcPts val="0"/>
              </a:spcAft>
              <a:buSzPts val="1400"/>
              <a:buNone/>
            </a:pPr>
            <a:r>
              <a:rPr lang="en-GB" b="1" dirty="0"/>
              <a:t>2. 🗓️  Create the Feature Branch</a:t>
            </a:r>
          </a:p>
          <a:p>
            <a:pPr>
              <a:spcBef>
                <a:spcPts val="1000"/>
              </a:spcBef>
            </a:pPr>
            <a:r>
              <a:rPr lang="en-GB" sz="800" dirty="0"/>
              <a:t>feature/DEAL-[JIRA-ID]/short-task-description</a:t>
            </a:r>
          </a:p>
          <a:p>
            <a:pPr marL="139700" indent="0">
              <a:spcBef>
                <a:spcPts val="1000"/>
              </a:spcBef>
              <a:buNone/>
            </a:pPr>
            <a:r>
              <a:rPr lang="en-GB" b="1" dirty="0"/>
              <a:t>3. 🗓️  Create the </a:t>
            </a:r>
            <a:r>
              <a:rPr lang="en-GB" b="1" dirty="0" err="1"/>
              <a:t>Subfeature</a:t>
            </a:r>
            <a:r>
              <a:rPr lang="en-GB" b="1" dirty="0"/>
              <a:t> Branch</a:t>
            </a:r>
          </a:p>
          <a:p>
            <a:pPr>
              <a:spcBef>
                <a:spcPts val="1000"/>
              </a:spcBef>
            </a:pPr>
            <a:r>
              <a:rPr lang="en-GB" sz="800" dirty="0" err="1"/>
              <a:t>subfeature</a:t>
            </a:r>
            <a:r>
              <a:rPr lang="en-GB" sz="800" dirty="0"/>
              <a:t>/FE/DEAL-[JIRA-ID]/short-task-description</a:t>
            </a:r>
          </a:p>
          <a:p>
            <a:pPr>
              <a:spcBef>
                <a:spcPts val="1000"/>
              </a:spcBef>
            </a:pPr>
            <a:r>
              <a:rPr lang="en-GB" sz="800" dirty="0" err="1"/>
              <a:t>subfeature</a:t>
            </a:r>
            <a:r>
              <a:rPr lang="en-GB" sz="800" dirty="0"/>
              <a:t>/BE/DEAL-[JIRA-ID]/short-task-description</a:t>
            </a:r>
          </a:p>
          <a:p>
            <a:pPr marL="139700" indent="0">
              <a:spcBef>
                <a:spcPts val="1000"/>
              </a:spcBef>
              <a:buNone/>
            </a:pPr>
            <a:endParaRPr lang="en-GB" sz="800" dirty="0"/>
          </a:p>
          <a:p>
            <a:pPr>
              <a:buNone/>
            </a:pPr>
            <a:r>
              <a:rPr lang="en-GB" b="1" dirty="0"/>
              <a:t>4. 🧱 Develop Your Feature</a:t>
            </a:r>
          </a:p>
          <a:p>
            <a:pPr>
              <a:buNone/>
            </a:pPr>
            <a:endParaRPr lang="en-GB" b="1" dirty="0"/>
          </a:p>
          <a:p>
            <a:r>
              <a:rPr lang="en-GB" sz="800" dirty="0"/>
              <a:t>Implement based on story details</a:t>
            </a:r>
          </a:p>
          <a:p>
            <a:r>
              <a:rPr lang="en-GB" sz="800" dirty="0"/>
              <a:t>Commit often, clearly, and locally</a:t>
            </a:r>
          </a:p>
          <a:p>
            <a:r>
              <a:rPr lang="en-GB" sz="800" dirty="0"/>
              <a:t> UP TO DATE: feature into main, </a:t>
            </a:r>
            <a:r>
              <a:rPr lang="en-GB" sz="800" dirty="0" err="1"/>
              <a:t>subfeature</a:t>
            </a:r>
            <a:r>
              <a:rPr lang="en-GB" sz="800" dirty="0"/>
              <a:t> into feature</a:t>
            </a:r>
          </a:p>
        </p:txBody>
      </p:sp>
      <p:cxnSp>
        <p:nvCxnSpPr>
          <p:cNvPr id="1998" name="Google Shape;1998;p57">
            <a:extLst>
              <a:ext uri="{FF2B5EF4-FFF2-40B4-BE49-F238E27FC236}">
                <a16:creationId xmlns:a16="http://schemas.microsoft.com/office/drawing/2014/main" id="{A4DCD5DB-1AFA-1369-93D5-804E12D3220E}"/>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5" name="Google Shape;1994;p57">
            <a:extLst>
              <a:ext uri="{FF2B5EF4-FFF2-40B4-BE49-F238E27FC236}">
                <a16:creationId xmlns:a16="http://schemas.microsoft.com/office/drawing/2014/main" id="{DC65195F-3D39-4F97-C46C-EEFC3E8269F5}"/>
              </a:ext>
            </a:extLst>
          </p:cNvPr>
          <p:cNvSpPr txBox="1">
            <a:spLocks/>
          </p:cNvSpPr>
          <p:nvPr/>
        </p:nvSpPr>
        <p:spPr>
          <a:xfrm>
            <a:off x="4869873" y="1079645"/>
            <a:ext cx="3931373" cy="179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0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a:buNone/>
            </a:pPr>
            <a:r>
              <a:rPr lang="en-GB" b="1" dirty="0"/>
              <a:t>5. 🧪 Test the Feature</a:t>
            </a:r>
          </a:p>
          <a:p>
            <a:pPr>
              <a:buNone/>
            </a:pPr>
            <a:endParaRPr lang="en-GB" sz="600" b="1" dirty="0"/>
          </a:p>
          <a:p>
            <a:r>
              <a:rPr lang="en-GB" sz="800" dirty="0"/>
              <a:t>BE Unit tests</a:t>
            </a:r>
          </a:p>
          <a:p>
            <a:r>
              <a:rPr lang="en-GB" sz="800" dirty="0"/>
              <a:t>Manual test UI/UX</a:t>
            </a:r>
          </a:p>
          <a:p>
            <a:r>
              <a:rPr lang="en-GB" sz="800" dirty="0"/>
              <a:t>Validate with acceptance criteria</a:t>
            </a:r>
          </a:p>
          <a:p>
            <a:r>
              <a:rPr lang="en-GB" sz="800" dirty="0"/>
              <a:t>Update coverage if required</a:t>
            </a:r>
          </a:p>
          <a:p>
            <a:pPr marL="139700" indent="0">
              <a:spcBef>
                <a:spcPts val="1000"/>
              </a:spcBef>
              <a:buNone/>
            </a:pPr>
            <a:r>
              <a:rPr lang="en-GB" b="1" dirty="0"/>
              <a:t>7. 📝 Create Merge Request (</a:t>
            </a:r>
            <a:r>
              <a:rPr lang="en-GB" b="1" dirty="0" err="1"/>
              <a:t>Subfeature</a:t>
            </a:r>
            <a:r>
              <a:rPr lang="en-GB" b="1" dirty="0"/>
              <a:t> → Feature)</a:t>
            </a:r>
          </a:p>
          <a:p>
            <a:pPr>
              <a:spcBef>
                <a:spcPts val="1000"/>
              </a:spcBef>
            </a:pPr>
            <a:r>
              <a:rPr lang="en-GB" sz="800" b="1" dirty="0"/>
              <a:t>🔖 Name: [</a:t>
            </a:r>
            <a:r>
              <a:rPr lang="en-GB" sz="800" b="1" dirty="0" err="1"/>
              <a:t>Subfeature</a:t>
            </a:r>
            <a:r>
              <a:rPr lang="en-GB" sz="800" b="1" dirty="0"/>
              <a:t>][FE][DEAL-1234] - Add login form</a:t>
            </a:r>
          </a:p>
          <a:p>
            <a:pPr>
              <a:spcBef>
                <a:spcPts val="1000"/>
              </a:spcBef>
            </a:pPr>
            <a:r>
              <a:rPr lang="en-GB" sz="800" dirty="0"/>
              <a:t>✅ Review with team</a:t>
            </a:r>
          </a:p>
          <a:p>
            <a:pPr>
              <a:spcBef>
                <a:spcPts val="1000"/>
              </a:spcBef>
            </a:pPr>
            <a:r>
              <a:rPr lang="en-GB" sz="800" dirty="0"/>
              <a:t>✅ Wait for approval</a:t>
            </a:r>
          </a:p>
          <a:p>
            <a:pPr marL="139700" indent="0">
              <a:spcBef>
                <a:spcPts val="1000"/>
              </a:spcBef>
              <a:buNone/>
            </a:pPr>
            <a:r>
              <a:rPr lang="en-GB" b="1" dirty="0"/>
              <a:t>8. 📝 Final merge request for feature after integration)</a:t>
            </a:r>
          </a:p>
          <a:p>
            <a:pPr marL="139700" indent="0">
              <a:spcBef>
                <a:spcPts val="1000"/>
              </a:spcBef>
              <a:buNone/>
            </a:pPr>
            <a:r>
              <a:rPr lang="en-GB" b="1" dirty="0"/>
              <a:t>9. 📝 Make automation feature for QA testing (decided by the scrum master and QA Tester)</a:t>
            </a:r>
          </a:p>
          <a:p>
            <a:pPr>
              <a:spcBef>
                <a:spcPts val="1000"/>
              </a:spcBef>
            </a:pPr>
            <a:endParaRPr lang="en-GB" sz="800" b="1" dirty="0"/>
          </a:p>
          <a:p>
            <a:pPr marL="139700" indent="0">
              <a:spcBef>
                <a:spcPts val="1000"/>
              </a:spcBef>
              <a:buNone/>
            </a:pPr>
            <a:endParaRPr lang="en-GB" b="1" dirty="0"/>
          </a:p>
        </p:txBody>
      </p:sp>
    </p:spTree>
    <p:extLst>
      <p:ext uri="{BB962C8B-B14F-4D97-AF65-F5344CB8AC3E}">
        <p14:creationId xmlns:p14="http://schemas.microsoft.com/office/powerpoint/2010/main" val="1613953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2">
          <a:extLst>
            <a:ext uri="{FF2B5EF4-FFF2-40B4-BE49-F238E27FC236}">
              <a16:creationId xmlns:a16="http://schemas.microsoft.com/office/drawing/2014/main" id="{597A31C9-2671-9482-B2FF-FA376C6D9729}"/>
            </a:ext>
          </a:extLst>
        </p:cNvPr>
        <p:cNvGrpSpPr/>
        <p:nvPr/>
      </p:nvGrpSpPr>
      <p:grpSpPr>
        <a:xfrm>
          <a:off x="0" y="0"/>
          <a:ext cx="0" cy="0"/>
          <a:chOff x="0" y="0"/>
          <a:chExt cx="0" cy="0"/>
        </a:xfrm>
      </p:grpSpPr>
      <p:sp>
        <p:nvSpPr>
          <p:cNvPr id="1993" name="Google Shape;1993;p57">
            <a:extLst>
              <a:ext uri="{FF2B5EF4-FFF2-40B4-BE49-F238E27FC236}">
                <a16:creationId xmlns:a16="http://schemas.microsoft.com/office/drawing/2014/main" id="{EEFEF6E6-85A1-9267-CC07-E10E0C8222EB}"/>
              </a:ext>
            </a:extLst>
          </p:cNvPr>
          <p:cNvSpPr txBox="1">
            <a:spLocks noGrp="1"/>
          </p:cNvSpPr>
          <p:nvPr>
            <p:ph type="title"/>
          </p:nvPr>
        </p:nvSpPr>
        <p:spPr>
          <a:xfrm>
            <a:off x="938500" y="445025"/>
            <a:ext cx="6494464" cy="941400"/>
          </a:xfrm>
          <a:prstGeom prst="rect">
            <a:avLst/>
          </a:prstGeom>
        </p:spPr>
        <p:txBody>
          <a:bodyPr spcFirstLastPara="1" wrap="square" lIns="91425" tIns="91425" rIns="91425" bIns="91425" anchor="t" anchorCtr="0">
            <a:noAutofit/>
          </a:bodyPr>
          <a:lstStyle/>
          <a:p>
            <a:r>
              <a:rPr lang="en-GB" dirty="0"/>
              <a:t>05 ADVANCE FEATURES - STRIPE</a:t>
            </a:r>
            <a:br>
              <a:rPr lang="en-GB" dirty="0"/>
            </a:br>
            <a:br>
              <a:rPr lang="en-GB" dirty="0"/>
            </a:br>
            <a:br>
              <a:rPr lang="en-GB" dirty="0"/>
            </a:br>
            <a:br>
              <a:rPr lang="en-GB" dirty="0"/>
            </a:br>
            <a:br>
              <a:rPr lang="en-GB" dirty="0"/>
            </a:br>
            <a:br>
              <a:rPr lang="en-GB" dirty="0"/>
            </a:br>
            <a:r>
              <a:rPr lang="en-GB" dirty="0"/>
              <a:t> </a:t>
            </a:r>
          </a:p>
        </p:txBody>
      </p:sp>
      <p:sp>
        <p:nvSpPr>
          <p:cNvPr id="1994" name="Google Shape;1994;p57">
            <a:extLst>
              <a:ext uri="{FF2B5EF4-FFF2-40B4-BE49-F238E27FC236}">
                <a16:creationId xmlns:a16="http://schemas.microsoft.com/office/drawing/2014/main" id="{6DD88B1E-7BDF-4377-AD63-95A10007CCEF}"/>
              </a:ext>
            </a:extLst>
          </p:cNvPr>
          <p:cNvSpPr txBox="1">
            <a:spLocks noGrp="1"/>
          </p:cNvSpPr>
          <p:nvPr>
            <p:ph type="body" idx="1"/>
          </p:nvPr>
        </p:nvSpPr>
        <p:spPr>
          <a:xfrm>
            <a:off x="769789" y="928496"/>
            <a:ext cx="2621611" cy="4119753"/>
          </a:xfrm>
          <a:prstGeom prst="rect">
            <a:avLst/>
          </a:prstGeom>
        </p:spPr>
        <p:txBody>
          <a:bodyPr spcFirstLastPara="1" wrap="square" lIns="91425" tIns="91425" rIns="91425" bIns="91425" anchor="t" anchorCtr="0">
            <a:noAutofit/>
          </a:bodyPr>
          <a:lstStyle/>
          <a:p>
            <a:pPr>
              <a:spcBef>
                <a:spcPts val="1350"/>
              </a:spcBef>
              <a:spcAft>
                <a:spcPts val="600"/>
              </a:spcAft>
              <a:buNone/>
            </a:pPr>
            <a:r>
              <a:rPr lang="en-GB" sz="700" b="1" dirty="0">
                <a:effectLst/>
              </a:rPr>
              <a:t>🔐 Secure Payment Processing Architecture</a:t>
            </a:r>
          </a:p>
          <a:p>
            <a:pPr>
              <a:spcBef>
                <a:spcPts val="150"/>
              </a:spcBef>
              <a:spcAft>
                <a:spcPts val="150"/>
              </a:spcAft>
              <a:buFont typeface="Arial" panose="020B0604020202020204" pitchFamily="34" charset="0"/>
              <a:buChar char="•"/>
            </a:pPr>
            <a:r>
              <a:rPr lang="en-GB" sz="700" b="1" dirty="0">
                <a:effectLst/>
              </a:rPr>
              <a:t>Stripe Payment Intent API</a:t>
            </a:r>
            <a:r>
              <a:rPr lang="en-GB" sz="700" dirty="0">
                <a:effectLst/>
              </a:rPr>
              <a:t> - Creates secure payment sessions with client-server separation</a:t>
            </a:r>
          </a:p>
          <a:p>
            <a:pPr>
              <a:spcBef>
                <a:spcPts val="150"/>
              </a:spcBef>
              <a:spcAft>
                <a:spcPts val="150"/>
              </a:spcAft>
              <a:buFont typeface="Arial" panose="020B0604020202020204" pitchFamily="34" charset="0"/>
              <a:buChar char="•"/>
            </a:pPr>
            <a:r>
              <a:rPr lang="en-GB" sz="700" b="1" dirty="0">
                <a:effectLst/>
              </a:rPr>
              <a:t>PCI DSS Compliance</a:t>
            </a:r>
            <a:r>
              <a:rPr lang="en-GB" sz="700" dirty="0">
                <a:effectLst/>
              </a:rPr>
              <a:t> - Stripe handles sensitive card data, reducing security burden</a:t>
            </a:r>
          </a:p>
          <a:p>
            <a:pPr>
              <a:spcBef>
                <a:spcPts val="150"/>
              </a:spcBef>
              <a:spcAft>
                <a:spcPts val="150"/>
              </a:spcAft>
              <a:buFont typeface="Arial" panose="020B0604020202020204" pitchFamily="34" charset="0"/>
              <a:buChar char="•"/>
            </a:pPr>
            <a:r>
              <a:rPr lang="en-GB" sz="700" b="1" dirty="0">
                <a:effectLst/>
              </a:rPr>
              <a:t>Server-side Payment Intent Creation</a:t>
            </a:r>
            <a:r>
              <a:rPr lang="en-GB" sz="700" dirty="0">
                <a:effectLst/>
              </a:rPr>
              <a:t> - Backend generates payment intents with order metadata</a:t>
            </a:r>
          </a:p>
          <a:p>
            <a:pPr>
              <a:spcBef>
                <a:spcPts val="150"/>
              </a:spcBef>
              <a:spcAft>
                <a:spcPts val="150"/>
              </a:spcAft>
              <a:buFont typeface="Arial" panose="020B0604020202020204" pitchFamily="34" charset="0"/>
              <a:buChar char="•"/>
            </a:pPr>
            <a:r>
              <a:rPr lang="en-GB" sz="700" b="1" dirty="0">
                <a:effectLst/>
              </a:rPr>
              <a:t>Client-side Payment Confirmation</a:t>
            </a:r>
            <a:r>
              <a:rPr lang="en-GB" sz="700" dirty="0">
                <a:effectLst/>
              </a:rPr>
              <a:t> - Frontend securely confirms payments using Stripe Elements</a:t>
            </a:r>
          </a:p>
          <a:p>
            <a:pPr>
              <a:spcBef>
                <a:spcPts val="1350"/>
              </a:spcBef>
              <a:spcAft>
                <a:spcPts val="600"/>
              </a:spcAft>
              <a:buNone/>
            </a:pPr>
            <a:r>
              <a:rPr lang="en-GB" sz="700" b="1" dirty="0">
                <a:effectLst/>
              </a:rPr>
              <a:t>Implementation</a:t>
            </a:r>
          </a:p>
          <a:p>
            <a:pPr>
              <a:spcBef>
                <a:spcPts val="150"/>
              </a:spcBef>
              <a:spcAft>
                <a:spcPts val="150"/>
              </a:spcAft>
              <a:buFont typeface="Arial" panose="020B0604020202020204" pitchFamily="34" charset="0"/>
              <a:buChar char="•"/>
            </a:pPr>
            <a:r>
              <a:rPr lang="en-GB" sz="700" b="1" dirty="0">
                <a:effectLst/>
              </a:rPr>
              <a:t>Step 1: Customer Details Collection</a:t>
            </a:r>
            <a:r>
              <a:rPr lang="en-GB" sz="700" dirty="0">
                <a:effectLst/>
              </a:rPr>
              <a:t> - Captures billing information and customer data</a:t>
            </a:r>
          </a:p>
          <a:p>
            <a:pPr>
              <a:spcBef>
                <a:spcPts val="150"/>
              </a:spcBef>
              <a:spcAft>
                <a:spcPts val="150"/>
              </a:spcAft>
              <a:buFont typeface="Arial" panose="020B0604020202020204" pitchFamily="34" charset="0"/>
              <a:buChar char="•"/>
            </a:pPr>
            <a:r>
              <a:rPr lang="en-GB" sz="700" b="1" dirty="0">
                <a:effectLst/>
              </a:rPr>
              <a:t>Step 2: Payment Intent Generation</a:t>
            </a:r>
            <a:r>
              <a:rPr lang="en-GB" sz="700" dirty="0">
                <a:effectLst/>
              </a:rPr>
              <a:t> - Backend creates Stripe </a:t>
            </a:r>
            <a:r>
              <a:rPr lang="en-GB" sz="700" dirty="0" err="1">
                <a:effectLst/>
              </a:rPr>
              <a:t>PaymentIntent</a:t>
            </a:r>
            <a:r>
              <a:rPr lang="en-GB" sz="700" dirty="0">
                <a:effectLst/>
              </a:rPr>
              <a:t> with order amount and metadata</a:t>
            </a:r>
          </a:p>
          <a:p>
            <a:pPr>
              <a:spcBef>
                <a:spcPts val="150"/>
              </a:spcBef>
              <a:spcAft>
                <a:spcPts val="150"/>
              </a:spcAft>
              <a:buFont typeface="Arial" panose="020B0604020202020204" pitchFamily="34" charset="0"/>
              <a:buChar char="•"/>
            </a:pPr>
            <a:r>
              <a:rPr lang="en-GB" sz="700" b="1" dirty="0">
                <a:effectLst/>
              </a:rPr>
              <a:t>Step 3: Secure Card Processing</a:t>
            </a:r>
            <a:r>
              <a:rPr lang="en-GB" sz="700" dirty="0">
                <a:effectLst/>
              </a:rPr>
              <a:t> - Frontend uses Stripe Elements for PCI-compliant card input</a:t>
            </a:r>
          </a:p>
          <a:p>
            <a:pPr>
              <a:spcBef>
                <a:spcPts val="150"/>
              </a:spcBef>
              <a:spcAft>
                <a:spcPts val="150"/>
              </a:spcAft>
              <a:buFont typeface="Arial" panose="020B0604020202020204" pitchFamily="34" charset="0"/>
              <a:buChar char="•"/>
            </a:pPr>
            <a:r>
              <a:rPr lang="en-GB" sz="700" b="1" dirty="0">
                <a:effectLst/>
              </a:rPr>
              <a:t>Step 4: Payment Confirmation</a:t>
            </a:r>
            <a:r>
              <a:rPr lang="en-GB" sz="700" dirty="0">
                <a:effectLst/>
              </a:rPr>
              <a:t> - Stripe confirms payment and returns success/failure status</a:t>
            </a:r>
          </a:p>
          <a:p>
            <a:pPr>
              <a:spcBef>
                <a:spcPts val="150"/>
              </a:spcBef>
              <a:spcAft>
                <a:spcPts val="150"/>
              </a:spcAft>
              <a:buFont typeface="Arial" panose="020B0604020202020204" pitchFamily="34" charset="0"/>
              <a:buChar char="•"/>
            </a:pPr>
            <a:r>
              <a:rPr lang="en-GB" sz="700" b="1" dirty="0">
                <a:effectLst/>
              </a:rPr>
              <a:t>Step 5: Order Creation</a:t>
            </a:r>
            <a:r>
              <a:rPr lang="en-GB" sz="700" dirty="0">
                <a:effectLst/>
              </a:rPr>
              <a:t> - Only creates order in database after successful payment verification</a:t>
            </a:r>
          </a:p>
          <a:p>
            <a:pPr marL="139700" indent="0">
              <a:spcBef>
                <a:spcPts val="150"/>
              </a:spcBef>
              <a:spcAft>
                <a:spcPts val="150"/>
              </a:spcAft>
              <a:buNone/>
            </a:pPr>
            <a:endParaRPr lang="en-GB" sz="700" dirty="0">
              <a:effectLst/>
            </a:endParaRPr>
          </a:p>
        </p:txBody>
      </p:sp>
      <p:cxnSp>
        <p:nvCxnSpPr>
          <p:cNvPr id="1998" name="Google Shape;1998;p57">
            <a:extLst>
              <a:ext uri="{FF2B5EF4-FFF2-40B4-BE49-F238E27FC236}">
                <a16:creationId xmlns:a16="http://schemas.microsoft.com/office/drawing/2014/main" id="{1EE082BF-374F-1BFF-EBCF-EC05E8590218}"/>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94;p57">
            <a:extLst>
              <a:ext uri="{FF2B5EF4-FFF2-40B4-BE49-F238E27FC236}">
                <a16:creationId xmlns:a16="http://schemas.microsoft.com/office/drawing/2014/main" id="{1A2D4BFB-A059-3993-ED63-9C7B7573D0E1}"/>
              </a:ext>
            </a:extLst>
          </p:cNvPr>
          <p:cNvSpPr txBox="1">
            <a:spLocks/>
          </p:cNvSpPr>
          <p:nvPr/>
        </p:nvSpPr>
        <p:spPr>
          <a:xfrm>
            <a:off x="3482256" y="935135"/>
            <a:ext cx="2621611" cy="4113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0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a:spcBef>
                <a:spcPts val="1350"/>
              </a:spcBef>
              <a:spcAft>
                <a:spcPts val="600"/>
              </a:spcAft>
              <a:buNone/>
            </a:pPr>
            <a:r>
              <a:rPr lang="en-GB" sz="700" b="1" dirty="0">
                <a:effectLst/>
              </a:rPr>
              <a:t>🏗️ Technical Architecture Components</a:t>
            </a:r>
          </a:p>
          <a:p>
            <a:pPr>
              <a:spcBef>
                <a:spcPts val="150"/>
              </a:spcBef>
              <a:spcAft>
                <a:spcPts val="150"/>
              </a:spcAft>
              <a:buFont typeface="Arial" panose="020B0604020202020204" pitchFamily="34" charset="0"/>
              <a:buChar char="•"/>
            </a:pPr>
            <a:r>
              <a:rPr lang="en-GB" sz="700" b="1" dirty="0">
                <a:effectLst/>
              </a:rPr>
              <a:t>Backend </a:t>
            </a:r>
            <a:r>
              <a:rPr lang="en-GB" sz="700" b="1" dirty="0" err="1">
                <a:effectLst/>
              </a:rPr>
              <a:t>StripeService</a:t>
            </a:r>
            <a:r>
              <a:rPr lang="en-GB" sz="700" dirty="0">
                <a:effectLst/>
              </a:rPr>
              <a:t> - Handles </a:t>
            </a:r>
            <a:r>
              <a:rPr lang="en-GB" sz="700" dirty="0" err="1">
                <a:effectLst/>
              </a:rPr>
              <a:t>PaymentIntent</a:t>
            </a:r>
            <a:r>
              <a:rPr lang="en-GB" sz="700" dirty="0">
                <a:effectLst/>
              </a:rPr>
              <a:t> creation and Stripe API communication</a:t>
            </a:r>
          </a:p>
          <a:p>
            <a:pPr>
              <a:spcBef>
                <a:spcPts val="150"/>
              </a:spcBef>
              <a:spcAft>
                <a:spcPts val="150"/>
              </a:spcAft>
              <a:buFont typeface="Arial" panose="020B0604020202020204" pitchFamily="34" charset="0"/>
              <a:buChar char="•"/>
            </a:pPr>
            <a:r>
              <a:rPr lang="en-GB" sz="700" b="1" dirty="0">
                <a:effectLst/>
              </a:rPr>
              <a:t>Frontend Stripe Context</a:t>
            </a:r>
            <a:r>
              <a:rPr lang="en-GB" sz="700" dirty="0">
                <a:effectLst/>
              </a:rPr>
              <a:t> - Manages payment state and error handling across components</a:t>
            </a:r>
          </a:p>
          <a:p>
            <a:pPr>
              <a:spcBef>
                <a:spcPts val="150"/>
              </a:spcBef>
              <a:spcAft>
                <a:spcPts val="150"/>
              </a:spcAft>
              <a:buFont typeface="Arial" panose="020B0604020202020204" pitchFamily="34" charset="0"/>
              <a:buChar char="•"/>
            </a:pPr>
            <a:r>
              <a:rPr lang="en-GB" sz="700" b="1" dirty="0">
                <a:effectLst/>
              </a:rPr>
              <a:t>Payment Intent Metadata</a:t>
            </a:r>
            <a:r>
              <a:rPr lang="en-GB" sz="700" dirty="0">
                <a:effectLst/>
              </a:rPr>
              <a:t> - Stores order details, customer info for transaction tracking</a:t>
            </a:r>
          </a:p>
          <a:p>
            <a:pPr>
              <a:spcBef>
                <a:spcPts val="1350"/>
              </a:spcBef>
              <a:spcAft>
                <a:spcPts val="600"/>
              </a:spcAft>
              <a:buNone/>
            </a:pPr>
            <a:r>
              <a:rPr lang="en-GB" sz="700" b="1" dirty="0">
                <a:effectLst/>
              </a:rPr>
              <a:t>🔄 Order State Management</a:t>
            </a:r>
          </a:p>
          <a:p>
            <a:pPr>
              <a:spcBef>
                <a:spcPts val="150"/>
              </a:spcBef>
              <a:spcAft>
                <a:spcPts val="150"/>
              </a:spcAft>
              <a:buFont typeface="Arial" panose="020B0604020202020204" pitchFamily="34" charset="0"/>
              <a:buChar char="•"/>
            </a:pPr>
            <a:r>
              <a:rPr lang="en-GB" sz="700" b="1" dirty="0">
                <a:effectLst/>
              </a:rPr>
              <a:t>Payment-First Approach</a:t>
            </a:r>
            <a:r>
              <a:rPr lang="en-GB" sz="700" dirty="0">
                <a:effectLst/>
              </a:rPr>
              <a:t> - Payment processed before order creation to prevent failed transactions</a:t>
            </a:r>
          </a:p>
          <a:p>
            <a:pPr>
              <a:spcBef>
                <a:spcPts val="150"/>
              </a:spcBef>
              <a:spcAft>
                <a:spcPts val="150"/>
              </a:spcAft>
              <a:buFont typeface="Arial" panose="020B0604020202020204" pitchFamily="34" charset="0"/>
              <a:buChar char="•"/>
            </a:pPr>
            <a:r>
              <a:rPr lang="en-GB" sz="700" b="1" dirty="0">
                <a:effectLst/>
              </a:rPr>
              <a:t>Order Status Tracking</a:t>
            </a:r>
            <a:r>
              <a:rPr lang="en-GB" sz="700" dirty="0">
                <a:effectLst/>
              </a:rPr>
              <a:t> - PENDING → PROCESSING → SHIPPING → DONE state machine</a:t>
            </a:r>
          </a:p>
          <a:p>
            <a:pPr>
              <a:spcBef>
                <a:spcPts val="150"/>
              </a:spcBef>
              <a:spcAft>
                <a:spcPts val="150"/>
              </a:spcAft>
              <a:buFont typeface="Arial" panose="020B0604020202020204" pitchFamily="34" charset="0"/>
              <a:buChar char="•"/>
            </a:pPr>
            <a:r>
              <a:rPr lang="en-GB" sz="700" b="1" dirty="0">
                <a:effectLst/>
              </a:rPr>
              <a:t>Stock Validation</a:t>
            </a:r>
            <a:r>
              <a:rPr lang="en-GB" sz="700" dirty="0">
                <a:effectLst/>
              </a:rPr>
              <a:t> - Checks product availability during order creation</a:t>
            </a:r>
          </a:p>
          <a:p>
            <a:pPr>
              <a:spcBef>
                <a:spcPts val="150"/>
              </a:spcBef>
              <a:spcAft>
                <a:spcPts val="150"/>
              </a:spcAft>
              <a:buFont typeface="Arial" panose="020B0604020202020204" pitchFamily="34" charset="0"/>
              <a:buChar char="•"/>
            </a:pPr>
            <a:r>
              <a:rPr lang="en-GB" sz="700" b="1" dirty="0">
                <a:effectLst/>
              </a:rPr>
              <a:t>Transaction Rollback</a:t>
            </a:r>
            <a:r>
              <a:rPr lang="en-GB" sz="700" dirty="0">
                <a:effectLst/>
              </a:rPr>
              <a:t> - Handles failed payments without creating incomplete orders</a:t>
            </a:r>
          </a:p>
          <a:p>
            <a:pPr>
              <a:spcBef>
                <a:spcPts val="1350"/>
              </a:spcBef>
              <a:spcAft>
                <a:spcPts val="600"/>
              </a:spcAft>
              <a:buNone/>
            </a:pPr>
            <a:r>
              <a:rPr lang="en-GB" sz="700" b="1" dirty="0">
                <a:effectLst/>
              </a:rPr>
              <a:t>🛡️ Security &amp; Error Handling</a:t>
            </a:r>
          </a:p>
          <a:p>
            <a:pPr>
              <a:spcBef>
                <a:spcPts val="150"/>
              </a:spcBef>
              <a:spcAft>
                <a:spcPts val="150"/>
              </a:spcAft>
              <a:buFont typeface="Arial" panose="020B0604020202020204" pitchFamily="34" charset="0"/>
              <a:buChar char="•"/>
            </a:pPr>
            <a:r>
              <a:rPr lang="en-GB" sz="700" b="1" dirty="0">
                <a:effectLst/>
              </a:rPr>
              <a:t>Environment-based Configuration</a:t>
            </a:r>
            <a:r>
              <a:rPr lang="en-GB" sz="700" dirty="0">
                <a:effectLst/>
              </a:rPr>
              <a:t> - Separate test/production Stripe keys</a:t>
            </a:r>
          </a:p>
          <a:p>
            <a:pPr>
              <a:spcBef>
                <a:spcPts val="150"/>
              </a:spcBef>
              <a:spcAft>
                <a:spcPts val="150"/>
              </a:spcAft>
              <a:buFont typeface="Arial" panose="020B0604020202020204" pitchFamily="34" charset="0"/>
              <a:buChar char="•"/>
            </a:pPr>
            <a:r>
              <a:rPr lang="en-GB" sz="700" b="1" dirty="0">
                <a:effectLst/>
              </a:rPr>
              <a:t>Comprehensive Error Handling</a:t>
            </a:r>
            <a:r>
              <a:rPr lang="en-GB" sz="700" dirty="0">
                <a:effectLst/>
              </a:rPr>
              <a:t> - Card declined, insufficient funds, network errors</a:t>
            </a:r>
          </a:p>
          <a:p>
            <a:pPr marL="139700" indent="0">
              <a:spcBef>
                <a:spcPts val="150"/>
              </a:spcBef>
              <a:spcAft>
                <a:spcPts val="150"/>
              </a:spcAft>
              <a:buNone/>
            </a:pPr>
            <a:endParaRPr lang="en-GB" sz="700" dirty="0">
              <a:effectLst/>
            </a:endParaRPr>
          </a:p>
        </p:txBody>
      </p:sp>
      <p:sp>
        <p:nvSpPr>
          <p:cNvPr id="3" name="Google Shape;1994;p57">
            <a:extLst>
              <a:ext uri="{FF2B5EF4-FFF2-40B4-BE49-F238E27FC236}">
                <a16:creationId xmlns:a16="http://schemas.microsoft.com/office/drawing/2014/main" id="{5DB82A58-E5D3-4107-C318-B7DC3A20B43A}"/>
              </a:ext>
            </a:extLst>
          </p:cNvPr>
          <p:cNvSpPr txBox="1">
            <a:spLocks/>
          </p:cNvSpPr>
          <p:nvPr/>
        </p:nvSpPr>
        <p:spPr>
          <a:xfrm>
            <a:off x="6256267" y="928496"/>
            <a:ext cx="2887733" cy="40178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0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a:spcBef>
                <a:spcPts val="150"/>
              </a:spcBef>
              <a:spcAft>
                <a:spcPts val="150"/>
              </a:spcAft>
              <a:buFont typeface="Arial" panose="020B0604020202020204" pitchFamily="34" charset="0"/>
              <a:buChar char="•"/>
            </a:pPr>
            <a:r>
              <a:rPr lang="en-GB" sz="800" b="1" dirty="0">
                <a:effectLst/>
              </a:rPr>
              <a:t>Payment Verification</a:t>
            </a:r>
            <a:r>
              <a:rPr lang="en-GB" sz="800" dirty="0">
                <a:effectLst/>
              </a:rPr>
              <a:t> - OTP-based confirmation for additional security layer</a:t>
            </a:r>
          </a:p>
          <a:p>
            <a:pPr>
              <a:spcBef>
                <a:spcPts val="150"/>
              </a:spcBef>
              <a:spcAft>
                <a:spcPts val="150"/>
              </a:spcAft>
              <a:buFont typeface="Arial" panose="020B0604020202020204" pitchFamily="34" charset="0"/>
              <a:buChar char="•"/>
            </a:pPr>
            <a:r>
              <a:rPr lang="en-GB" sz="800" b="1" dirty="0">
                <a:effectLst/>
              </a:rPr>
              <a:t>Metadata Tracking</a:t>
            </a:r>
            <a:r>
              <a:rPr lang="en-GB" sz="800" dirty="0">
                <a:effectLst/>
              </a:rPr>
              <a:t> - Customer details stored in Stripe for audit trails</a:t>
            </a:r>
            <a:endParaRPr lang="en-GB" sz="800" b="1" dirty="0">
              <a:effectLst/>
            </a:endParaRPr>
          </a:p>
          <a:p>
            <a:pPr>
              <a:spcBef>
                <a:spcPts val="1350"/>
              </a:spcBef>
              <a:spcAft>
                <a:spcPts val="600"/>
              </a:spcAft>
              <a:buNone/>
            </a:pPr>
            <a:r>
              <a:rPr lang="en-GB" sz="800" b="1" dirty="0">
                <a:effectLst/>
              </a:rPr>
              <a:t>🎯 Advanced Features</a:t>
            </a:r>
          </a:p>
          <a:p>
            <a:pPr>
              <a:spcBef>
                <a:spcPts val="150"/>
              </a:spcBef>
              <a:spcAft>
                <a:spcPts val="150"/>
              </a:spcAft>
              <a:buFont typeface="Arial" panose="020B0604020202020204" pitchFamily="34" charset="0"/>
              <a:buChar char="•"/>
            </a:pPr>
            <a:r>
              <a:rPr lang="en-GB" sz="800" b="1" dirty="0">
                <a:effectLst/>
              </a:rPr>
              <a:t>Real-time Payment Status</a:t>
            </a:r>
            <a:r>
              <a:rPr lang="en-GB" sz="800" dirty="0">
                <a:effectLst/>
              </a:rPr>
              <a:t> - Live updates during payment processing</a:t>
            </a:r>
          </a:p>
          <a:p>
            <a:pPr>
              <a:spcBef>
                <a:spcPts val="150"/>
              </a:spcBef>
              <a:spcAft>
                <a:spcPts val="150"/>
              </a:spcAft>
              <a:buFont typeface="Arial" panose="020B0604020202020204" pitchFamily="34" charset="0"/>
              <a:buChar char="•"/>
            </a:pPr>
            <a:r>
              <a:rPr lang="en-GB" sz="800" b="1" dirty="0">
                <a:effectLst/>
              </a:rPr>
              <a:t>Test Card Support</a:t>
            </a:r>
            <a:r>
              <a:rPr lang="en-GB" sz="800" dirty="0">
                <a:effectLst/>
              </a:rPr>
              <a:t> - Development environment with test card numbers</a:t>
            </a:r>
          </a:p>
          <a:p>
            <a:pPr>
              <a:spcBef>
                <a:spcPts val="150"/>
              </a:spcBef>
              <a:spcAft>
                <a:spcPts val="150"/>
              </a:spcAft>
              <a:buFont typeface="Arial" panose="020B0604020202020204" pitchFamily="34" charset="0"/>
              <a:buChar char="•"/>
            </a:pPr>
            <a:r>
              <a:rPr lang="en-GB" sz="800" dirty="0"/>
              <a:t>3D Secure with simulation of captcha and SMS code message checks</a:t>
            </a:r>
            <a:endParaRPr lang="en-GB" sz="800" dirty="0">
              <a:effectLst/>
            </a:endParaRPr>
          </a:p>
          <a:p>
            <a:pPr>
              <a:spcBef>
                <a:spcPts val="150"/>
              </a:spcBef>
              <a:spcAft>
                <a:spcPts val="150"/>
              </a:spcAft>
              <a:buFont typeface="Arial" panose="020B0604020202020204" pitchFamily="34" charset="0"/>
              <a:buChar char="•"/>
            </a:pPr>
            <a:r>
              <a:rPr lang="en-GB" sz="800" b="1" dirty="0">
                <a:effectLst/>
              </a:rPr>
              <a:t>Multi-currency Support</a:t>
            </a:r>
            <a:r>
              <a:rPr lang="en-GB" sz="800" dirty="0">
                <a:effectLst/>
              </a:rPr>
              <a:t> - Configurable currency handling (USD, EUR, etc.)</a:t>
            </a:r>
          </a:p>
          <a:p>
            <a:pPr>
              <a:spcBef>
                <a:spcPts val="150"/>
              </a:spcBef>
              <a:spcAft>
                <a:spcPts val="150"/>
              </a:spcAft>
              <a:buFont typeface="Arial" panose="020B0604020202020204" pitchFamily="34" charset="0"/>
              <a:buChar char="•"/>
            </a:pPr>
            <a:r>
              <a:rPr lang="en-GB" sz="800" b="1" dirty="0">
                <a:effectLst/>
              </a:rPr>
              <a:t>Responsive UI</a:t>
            </a:r>
            <a:r>
              <a:rPr lang="en-GB" sz="800" dirty="0">
                <a:effectLst/>
              </a:rPr>
              <a:t> - Modern checkout experience with Ant Design components</a:t>
            </a:r>
          </a:p>
          <a:p>
            <a:pPr>
              <a:spcBef>
                <a:spcPts val="150"/>
              </a:spcBef>
              <a:spcAft>
                <a:spcPts val="150"/>
              </a:spcAft>
              <a:buFont typeface="Arial" panose="020B0604020202020204" pitchFamily="34" charset="0"/>
              <a:buChar char="•"/>
            </a:pPr>
            <a:r>
              <a:rPr lang="en-GB" sz="800" b="1" dirty="0">
                <a:effectLst/>
              </a:rPr>
              <a:t>Cart Integration</a:t>
            </a:r>
            <a:r>
              <a:rPr lang="en-GB" sz="800" dirty="0">
                <a:effectLst/>
              </a:rPr>
              <a:t> - Seamless transition from shopping cart to payment</a:t>
            </a:r>
          </a:p>
          <a:p>
            <a:pPr>
              <a:buNone/>
            </a:pPr>
            <a:r>
              <a:rPr lang="en-GB" sz="800" dirty="0"/>
              <a:t>This Stripe integration represents a production-ready payment system that ensures secure, reliable order processing while maintaining excellent user experience and comprehensive error handling.</a:t>
            </a:r>
          </a:p>
        </p:txBody>
      </p:sp>
    </p:spTree>
    <p:extLst>
      <p:ext uri="{BB962C8B-B14F-4D97-AF65-F5344CB8AC3E}">
        <p14:creationId xmlns:p14="http://schemas.microsoft.com/office/powerpoint/2010/main" val="1319628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2">
          <a:extLst>
            <a:ext uri="{FF2B5EF4-FFF2-40B4-BE49-F238E27FC236}">
              <a16:creationId xmlns:a16="http://schemas.microsoft.com/office/drawing/2014/main" id="{26189DDC-0B90-4FE3-7F02-B0E2410EDB1D}"/>
            </a:ext>
          </a:extLst>
        </p:cNvPr>
        <p:cNvGrpSpPr/>
        <p:nvPr/>
      </p:nvGrpSpPr>
      <p:grpSpPr>
        <a:xfrm>
          <a:off x="0" y="0"/>
          <a:ext cx="0" cy="0"/>
          <a:chOff x="0" y="0"/>
          <a:chExt cx="0" cy="0"/>
        </a:xfrm>
      </p:grpSpPr>
      <p:sp>
        <p:nvSpPr>
          <p:cNvPr id="1993" name="Google Shape;1993;p57">
            <a:extLst>
              <a:ext uri="{FF2B5EF4-FFF2-40B4-BE49-F238E27FC236}">
                <a16:creationId xmlns:a16="http://schemas.microsoft.com/office/drawing/2014/main" id="{B62278AE-C6A7-CCDF-11AC-D5EA750B4C09}"/>
              </a:ext>
            </a:extLst>
          </p:cNvPr>
          <p:cNvSpPr txBox="1">
            <a:spLocks noGrp="1"/>
          </p:cNvSpPr>
          <p:nvPr>
            <p:ph type="title"/>
          </p:nvPr>
        </p:nvSpPr>
        <p:spPr>
          <a:xfrm>
            <a:off x="883081" y="370844"/>
            <a:ext cx="6494464" cy="941400"/>
          </a:xfrm>
          <a:prstGeom prst="rect">
            <a:avLst/>
          </a:prstGeom>
        </p:spPr>
        <p:txBody>
          <a:bodyPr spcFirstLastPara="1" wrap="square" lIns="91425" tIns="91425" rIns="91425" bIns="91425" anchor="t" anchorCtr="0">
            <a:noAutofit/>
          </a:bodyPr>
          <a:lstStyle/>
          <a:p>
            <a:r>
              <a:rPr lang="en-GB" dirty="0"/>
              <a:t>05 ADVANCE FEATURES – PRODUCT RECOMMANDATION WITH NEO4J</a:t>
            </a:r>
            <a:br>
              <a:rPr lang="en-GB" dirty="0"/>
            </a:br>
            <a:br>
              <a:rPr lang="en-GB" dirty="0"/>
            </a:br>
            <a:br>
              <a:rPr lang="en-GB" dirty="0"/>
            </a:br>
            <a:br>
              <a:rPr lang="en-GB" dirty="0"/>
            </a:br>
            <a:br>
              <a:rPr lang="en-GB" dirty="0"/>
            </a:br>
            <a:br>
              <a:rPr lang="en-GB" dirty="0"/>
            </a:br>
            <a:r>
              <a:rPr lang="en-GB" dirty="0"/>
              <a:t> </a:t>
            </a:r>
          </a:p>
        </p:txBody>
      </p:sp>
      <p:sp>
        <p:nvSpPr>
          <p:cNvPr id="1994" name="Google Shape;1994;p57">
            <a:extLst>
              <a:ext uri="{FF2B5EF4-FFF2-40B4-BE49-F238E27FC236}">
                <a16:creationId xmlns:a16="http://schemas.microsoft.com/office/drawing/2014/main" id="{00812CFC-B4A6-F79E-366A-98A0DC494CB8}"/>
              </a:ext>
            </a:extLst>
          </p:cNvPr>
          <p:cNvSpPr txBox="1">
            <a:spLocks noGrp="1"/>
          </p:cNvSpPr>
          <p:nvPr>
            <p:ph type="body" idx="1"/>
          </p:nvPr>
        </p:nvSpPr>
        <p:spPr>
          <a:xfrm>
            <a:off x="708245" y="1069426"/>
            <a:ext cx="2621611" cy="4119753"/>
          </a:xfrm>
          <a:prstGeom prst="rect">
            <a:avLst/>
          </a:prstGeom>
        </p:spPr>
        <p:txBody>
          <a:bodyPr spcFirstLastPara="1" wrap="square" lIns="91425" tIns="91425" rIns="91425" bIns="91425" anchor="t" anchorCtr="0">
            <a:noAutofit/>
          </a:bodyPr>
          <a:lstStyle/>
          <a:p>
            <a:pPr>
              <a:spcBef>
                <a:spcPts val="1350"/>
              </a:spcBef>
              <a:spcAft>
                <a:spcPts val="600"/>
              </a:spcAft>
              <a:buNone/>
            </a:pPr>
            <a:r>
              <a:rPr lang="en-GB" sz="600" b="1" dirty="0">
                <a:effectLst/>
              </a:rPr>
              <a:t>🔗 Graph Database Architecture</a:t>
            </a:r>
          </a:p>
          <a:p>
            <a:pPr>
              <a:spcBef>
                <a:spcPts val="150"/>
              </a:spcBef>
              <a:spcAft>
                <a:spcPts val="150"/>
              </a:spcAft>
              <a:buFont typeface="Arial" panose="020B0604020202020204" pitchFamily="34" charset="0"/>
              <a:buChar char="•"/>
            </a:pPr>
            <a:r>
              <a:rPr lang="en-GB" sz="600" b="1" dirty="0">
                <a:effectLst/>
              </a:rPr>
              <a:t>Neo4j Integration</a:t>
            </a:r>
            <a:r>
              <a:rPr lang="en-GB" sz="600" dirty="0">
                <a:effectLst/>
              </a:rPr>
              <a:t> - Dedicated graph database for </a:t>
            </a:r>
            <a:r>
              <a:rPr lang="en-GB" sz="600" dirty="0" err="1">
                <a:effectLst/>
              </a:rPr>
              <a:t>modeling</a:t>
            </a:r>
            <a:r>
              <a:rPr lang="en-GB" sz="600" dirty="0">
                <a:effectLst/>
              </a:rPr>
              <a:t> complex user-product relationships</a:t>
            </a:r>
          </a:p>
          <a:p>
            <a:pPr>
              <a:spcBef>
                <a:spcPts val="150"/>
              </a:spcBef>
              <a:spcAft>
                <a:spcPts val="150"/>
              </a:spcAft>
              <a:buFont typeface="Arial" panose="020B0604020202020204" pitchFamily="34" charset="0"/>
              <a:buChar char="•"/>
            </a:pPr>
            <a:r>
              <a:rPr lang="en-GB" sz="600" b="1" dirty="0">
                <a:effectLst/>
              </a:rPr>
              <a:t>Dual Database Strategy</a:t>
            </a:r>
            <a:r>
              <a:rPr lang="en-GB" sz="600" dirty="0">
                <a:effectLst/>
              </a:rPr>
              <a:t> - PostgreSQL for transactional data, Neo4j for recommendation analytics</a:t>
            </a:r>
          </a:p>
          <a:p>
            <a:pPr>
              <a:spcBef>
                <a:spcPts val="150"/>
              </a:spcBef>
              <a:spcAft>
                <a:spcPts val="150"/>
              </a:spcAft>
              <a:buFont typeface="Arial" panose="020B0604020202020204" pitchFamily="34" charset="0"/>
              <a:buChar char="•"/>
            </a:pPr>
            <a:r>
              <a:rPr lang="en-GB" sz="600" b="1" dirty="0">
                <a:effectLst/>
              </a:rPr>
              <a:t>Real-time Synchronization</a:t>
            </a:r>
            <a:r>
              <a:rPr lang="en-GB" sz="600" dirty="0">
                <a:effectLst/>
              </a:rPr>
              <a:t> - </a:t>
            </a:r>
            <a:r>
              <a:rPr lang="en-GB" sz="600" dirty="0" err="1">
                <a:effectLst/>
              </a:rPr>
              <a:t>ProductSyncService</a:t>
            </a:r>
            <a:r>
              <a:rPr lang="en-GB" sz="600" dirty="0">
                <a:effectLst/>
              </a:rPr>
              <a:t> maintains data consistency between databases</a:t>
            </a:r>
          </a:p>
          <a:p>
            <a:pPr>
              <a:spcBef>
                <a:spcPts val="150"/>
              </a:spcBef>
              <a:spcAft>
                <a:spcPts val="150"/>
              </a:spcAft>
              <a:buFont typeface="Arial" panose="020B0604020202020204" pitchFamily="34" charset="0"/>
              <a:buChar char="•"/>
            </a:pPr>
            <a:r>
              <a:rPr lang="en-GB" sz="600" b="1" dirty="0">
                <a:effectLst/>
              </a:rPr>
              <a:t>Spring Data Neo4j</a:t>
            </a:r>
            <a:r>
              <a:rPr lang="en-GB" sz="600" dirty="0">
                <a:effectLst/>
              </a:rPr>
              <a:t> - Seamless integration with Spring Boot ecosystem</a:t>
            </a:r>
          </a:p>
          <a:p>
            <a:pPr>
              <a:spcBef>
                <a:spcPts val="1350"/>
              </a:spcBef>
              <a:spcAft>
                <a:spcPts val="600"/>
              </a:spcAft>
              <a:buNone/>
            </a:pPr>
            <a:r>
              <a:rPr lang="en-GB" sz="600" b="1" dirty="0">
                <a:effectLst/>
              </a:rPr>
              <a:t>📊 Graph Data Model</a:t>
            </a:r>
          </a:p>
          <a:p>
            <a:pPr>
              <a:spcBef>
                <a:spcPts val="150"/>
              </a:spcBef>
              <a:spcAft>
                <a:spcPts val="150"/>
              </a:spcAft>
              <a:buFont typeface="Arial" panose="020B0604020202020204" pitchFamily="34" charset="0"/>
              <a:buChar char="•"/>
            </a:pPr>
            <a:r>
              <a:rPr lang="en-GB" sz="600" b="1" dirty="0">
                <a:effectLst/>
              </a:rPr>
              <a:t>User Nodes</a:t>
            </a:r>
            <a:r>
              <a:rPr lang="en-GB" sz="600" dirty="0">
                <a:effectLst/>
              </a:rPr>
              <a:t> - Represent customers with unique user IDs and relationship tracking</a:t>
            </a:r>
          </a:p>
          <a:p>
            <a:pPr>
              <a:spcBef>
                <a:spcPts val="150"/>
              </a:spcBef>
              <a:spcAft>
                <a:spcPts val="150"/>
              </a:spcAft>
              <a:buFont typeface="Arial" panose="020B0604020202020204" pitchFamily="34" charset="0"/>
              <a:buChar char="•"/>
            </a:pPr>
            <a:r>
              <a:rPr lang="en-GB" sz="600" b="1" dirty="0">
                <a:effectLst/>
              </a:rPr>
              <a:t>Product Nodes</a:t>
            </a:r>
            <a:r>
              <a:rPr lang="en-GB" sz="600" dirty="0">
                <a:effectLst/>
              </a:rPr>
              <a:t> - Store product information with category associations</a:t>
            </a:r>
          </a:p>
          <a:p>
            <a:pPr>
              <a:spcBef>
                <a:spcPts val="150"/>
              </a:spcBef>
              <a:spcAft>
                <a:spcPts val="150"/>
              </a:spcAft>
              <a:buFont typeface="Arial" panose="020B0604020202020204" pitchFamily="34" charset="0"/>
              <a:buChar char="•"/>
            </a:pPr>
            <a:r>
              <a:rPr lang="en-GB" sz="600" b="1" dirty="0" err="1">
                <a:effectLst/>
              </a:rPr>
              <a:t>ProductCategory</a:t>
            </a:r>
            <a:r>
              <a:rPr lang="en-GB" sz="600" b="1" dirty="0">
                <a:effectLst/>
              </a:rPr>
              <a:t> Nodes</a:t>
            </a:r>
            <a:r>
              <a:rPr lang="en-GB" sz="600" dirty="0">
                <a:effectLst/>
              </a:rPr>
              <a:t> - Enable category-based recommendation clustering</a:t>
            </a:r>
          </a:p>
          <a:p>
            <a:pPr>
              <a:spcBef>
                <a:spcPts val="150"/>
              </a:spcBef>
              <a:spcAft>
                <a:spcPts val="150"/>
              </a:spcAft>
              <a:buFont typeface="Arial" panose="020B0604020202020204" pitchFamily="34" charset="0"/>
              <a:buChar char="•"/>
            </a:pPr>
            <a:r>
              <a:rPr lang="en-GB" sz="600" b="1" dirty="0">
                <a:effectLst/>
              </a:rPr>
              <a:t>Relationship Types</a:t>
            </a:r>
            <a:r>
              <a:rPr lang="en-GB" sz="600" dirty="0">
                <a:effectLst/>
              </a:rPr>
              <a:t> - VIEWED, PURCHASED, HAS_CATEGORY for </a:t>
            </a:r>
            <a:r>
              <a:rPr lang="en-GB" sz="600" dirty="0" err="1">
                <a:effectLst/>
              </a:rPr>
              <a:t>behavioral</a:t>
            </a:r>
            <a:r>
              <a:rPr lang="en-GB" sz="600" dirty="0">
                <a:effectLst/>
              </a:rPr>
              <a:t> tracking</a:t>
            </a:r>
          </a:p>
          <a:p>
            <a:pPr>
              <a:spcBef>
                <a:spcPts val="1350"/>
              </a:spcBef>
              <a:spcAft>
                <a:spcPts val="600"/>
              </a:spcAft>
              <a:buNone/>
            </a:pPr>
            <a:r>
              <a:rPr lang="en-GB" sz="600" b="1" dirty="0">
                <a:effectLst/>
              </a:rPr>
              <a:t>🎯 Intelligent Recommendation Algorithm</a:t>
            </a:r>
          </a:p>
          <a:p>
            <a:pPr>
              <a:spcBef>
                <a:spcPts val="150"/>
              </a:spcBef>
              <a:spcAft>
                <a:spcPts val="150"/>
              </a:spcAft>
              <a:buFont typeface="Arial" panose="020B0604020202020204" pitchFamily="34" charset="0"/>
              <a:buChar char="•"/>
            </a:pPr>
            <a:r>
              <a:rPr lang="en-GB" sz="600" b="1" dirty="0">
                <a:effectLst/>
              </a:rPr>
              <a:t>Category-Based Recommendations</a:t>
            </a:r>
            <a:r>
              <a:rPr lang="en-GB" sz="600" dirty="0">
                <a:effectLst/>
              </a:rPr>
              <a:t> - Suggests products from categories user has interacted with</a:t>
            </a:r>
          </a:p>
          <a:p>
            <a:pPr>
              <a:spcBef>
                <a:spcPts val="150"/>
              </a:spcBef>
              <a:spcAft>
                <a:spcPts val="150"/>
              </a:spcAft>
              <a:buFont typeface="Arial" panose="020B0604020202020204" pitchFamily="34" charset="0"/>
              <a:buChar char="•"/>
            </a:pPr>
            <a:r>
              <a:rPr lang="en-GB" sz="600" b="1" dirty="0">
                <a:effectLst/>
              </a:rPr>
              <a:t>Collaborative Filtering</a:t>
            </a:r>
            <a:r>
              <a:rPr lang="en-GB" sz="600" dirty="0">
                <a:effectLst/>
              </a:rPr>
              <a:t> - Recommends popular products purchased by other users</a:t>
            </a:r>
          </a:p>
          <a:p>
            <a:pPr>
              <a:spcBef>
                <a:spcPts val="150"/>
              </a:spcBef>
              <a:spcAft>
                <a:spcPts val="150"/>
              </a:spcAft>
              <a:buFont typeface="Arial" panose="020B0604020202020204" pitchFamily="34" charset="0"/>
              <a:buChar char="•"/>
            </a:pPr>
            <a:r>
              <a:rPr lang="en-GB" sz="600" b="1" dirty="0">
                <a:effectLst/>
              </a:rPr>
              <a:t>Fallback Strategy</a:t>
            </a:r>
            <a:r>
              <a:rPr lang="en-GB" sz="600" dirty="0">
                <a:effectLst/>
              </a:rPr>
              <a:t> - Shows trending products when insufficient user data exists</a:t>
            </a:r>
          </a:p>
          <a:p>
            <a:pPr>
              <a:spcBef>
                <a:spcPts val="150"/>
              </a:spcBef>
              <a:spcAft>
                <a:spcPts val="150"/>
              </a:spcAft>
              <a:buFont typeface="Arial" panose="020B0604020202020204" pitchFamily="34" charset="0"/>
              <a:buChar char="•"/>
            </a:pPr>
            <a:r>
              <a:rPr lang="en-GB" sz="600" b="1" dirty="0">
                <a:effectLst/>
              </a:rPr>
              <a:t>Personalization Logic</a:t>
            </a:r>
            <a:r>
              <a:rPr lang="en-GB" sz="600" dirty="0">
                <a:effectLst/>
              </a:rPr>
              <a:t> - Excludes already viewed/purchased items for fresh suggestions</a:t>
            </a:r>
          </a:p>
        </p:txBody>
      </p:sp>
      <p:cxnSp>
        <p:nvCxnSpPr>
          <p:cNvPr id="1998" name="Google Shape;1998;p57">
            <a:extLst>
              <a:ext uri="{FF2B5EF4-FFF2-40B4-BE49-F238E27FC236}">
                <a16:creationId xmlns:a16="http://schemas.microsoft.com/office/drawing/2014/main" id="{DC45ED2D-10E0-779F-6C91-B999A3D85EAE}"/>
              </a:ext>
            </a:extLst>
          </p:cNvPr>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Google Shape;1994;p57">
            <a:extLst>
              <a:ext uri="{FF2B5EF4-FFF2-40B4-BE49-F238E27FC236}">
                <a16:creationId xmlns:a16="http://schemas.microsoft.com/office/drawing/2014/main" id="{3A9C99D9-73EA-CF72-3D03-FFB2E77D873B}"/>
              </a:ext>
            </a:extLst>
          </p:cNvPr>
          <p:cNvSpPr txBox="1">
            <a:spLocks/>
          </p:cNvSpPr>
          <p:nvPr/>
        </p:nvSpPr>
        <p:spPr>
          <a:xfrm>
            <a:off x="3461474" y="1030386"/>
            <a:ext cx="2621611" cy="41131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0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a:spcBef>
                <a:spcPts val="1350"/>
              </a:spcBef>
              <a:spcAft>
                <a:spcPts val="600"/>
              </a:spcAft>
              <a:buNone/>
            </a:pPr>
            <a:r>
              <a:rPr lang="en-GB" sz="600" b="1" dirty="0">
                <a:effectLst/>
              </a:rPr>
              <a:t>🧠 Algorithm Overview</a:t>
            </a:r>
          </a:p>
          <a:p>
            <a:pPr>
              <a:spcBef>
                <a:spcPts val="150"/>
              </a:spcBef>
              <a:spcAft>
                <a:spcPts val="150"/>
              </a:spcAft>
              <a:buFont typeface="Arial" panose="020B0604020202020204" pitchFamily="34" charset="0"/>
              <a:buChar char="•"/>
            </a:pPr>
            <a:r>
              <a:rPr lang="en-GB" sz="600" b="1" dirty="0">
                <a:effectLst/>
              </a:rPr>
              <a:t>Hybrid Two-Tier Approach</a:t>
            </a:r>
            <a:r>
              <a:rPr lang="en-GB" sz="600" dirty="0">
                <a:effectLst/>
              </a:rPr>
              <a:t> - Category-based filtering + Collaborative filtering fallback</a:t>
            </a:r>
          </a:p>
          <a:p>
            <a:pPr>
              <a:spcBef>
                <a:spcPts val="150"/>
              </a:spcBef>
              <a:spcAft>
                <a:spcPts val="150"/>
              </a:spcAft>
              <a:buFont typeface="Arial" panose="020B0604020202020204" pitchFamily="34" charset="0"/>
              <a:buChar char="•"/>
            </a:pPr>
            <a:r>
              <a:rPr lang="en-GB" sz="600" b="1" dirty="0">
                <a:effectLst/>
              </a:rPr>
              <a:t>Smart Logic</a:t>
            </a:r>
            <a:r>
              <a:rPr lang="en-GB" sz="600" dirty="0">
                <a:effectLst/>
              </a:rPr>
              <a:t> - Recommends products from user's preferred categories, excludes already seen items</a:t>
            </a:r>
          </a:p>
          <a:p>
            <a:pPr>
              <a:spcBef>
                <a:spcPts val="150"/>
              </a:spcBef>
              <a:spcAft>
                <a:spcPts val="150"/>
              </a:spcAft>
              <a:buFont typeface="Arial" panose="020B0604020202020204" pitchFamily="34" charset="0"/>
              <a:buChar char="•"/>
            </a:pPr>
            <a:r>
              <a:rPr lang="en-GB" sz="600" b="1" dirty="0">
                <a:effectLst/>
              </a:rPr>
              <a:t>Fallback Strategy</a:t>
            </a:r>
            <a:r>
              <a:rPr lang="en-GB" sz="600" dirty="0">
                <a:effectLst/>
              </a:rPr>
              <a:t> - Shows popular products when insufficient personalized data available</a:t>
            </a:r>
          </a:p>
          <a:p>
            <a:pPr>
              <a:spcBef>
                <a:spcPts val="150"/>
              </a:spcBef>
              <a:spcAft>
                <a:spcPts val="150"/>
              </a:spcAft>
              <a:buFont typeface="Arial" panose="020B0604020202020204" pitchFamily="34" charset="0"/>
              <a:buChar char="•"/>
            </a:pPr>
            <a:r>
              <a:rPr lang="en-GB" sz="600" b="1" dirty="0">
                <a:effectLst/>
              </a:rPr>
              <a:t>Minimum Guarantee</a:t>
            </a:r>
            <a:r>
              <a:rPr lang="en-GB" sz="600" dirty="0">
                <a:effectLst/>
              </a:rPr>
              <a:t> - Ensures at least 4 recommendations or falls back to trending products</a:t>
            </a:r>
          </a:p>
          <a:p>
            <a:pPr>
              <a:spcBef>
                <a:spcPts val="1350"/>
              </a:spcBef>
              <a:spcAft>
                <a:spcPts val="600"/>
              </a:spcAft>
              <a:buNone/>
            </a:pPr>
            <a:r>
              <a:rPr lang="en-GB" sz="600" b="1" dirty="0">
                <a:effectLst/>
              </a:rPr>
              <a:t>🏗️ Technical Architecture</a:t>
            </a:r>
          </a:p>
          <a:p>
            <a:pPr>
              <a:spcBef>
                <a:spcPts val="150"/>
              </a:spcBef>
              <a:spcAft>
                <a:spcPts val="150"/>
              </a:spcAft>
              <a:buFont typeface="Arial" panose="020B0604020202020204" pitchFamily="34" charset="0"/>
              <a:buChar char="•"/>
            </a:pPr>
            <a:r>
              <a:rPr lang="en-GB" sz="600" b="1" dirty="0">
                <a:effectLst/>
              </a:rPr>
              <a:t>Repository Pattern</a:t>
            </a:r>
            <a:r>
              <a:rPr lang="en-GB" sz="600" dirty="0">
                <a:effectLst/>
              </a:rPr>
              <a:t> - Clean separation with </a:t>
            </a:r>
            <a:r>
              <a:rPr lang="en-GB" sz="600" dirty="0" err="1">
                <a:effectLst/>
              </a:rPr>
              <a:t>ProductNodeRepository</a:t>
            </a:r>
            <a:r>
              <a:rPr lang="en-GB" sz="600" dirty="0">
                <a:effectLst/>
              </a:rPr>
              <a:t> and </a:t>
            </a:r>
            <a:r>
              <a:rPr lang="en-GB" sz="600" dirty="0" err="1">
                <a:effectLst/>
              </a:rPr>
              <a:t>UserNodeRepository</a:t>
            </a:r>
            <a:endParaRPr lang="en-GB" sz="600" dirty="0">
              <a:effectLst/>
            </a:endParaRPr>
          </a:p>
          <a:p>
            <a:pPr>
              <a:spcBef>
                <a:spcPts val="150"/>
              </a:spcBef>
              <a:spcAft>
                <a:spcPts val="150"/>
              </a:spcAft>
              <a:buFont typeface="Arial" panose="020B0604020202020204" pitchFamily="34" charset="0"/>
              <a:buChar char="•"/>
            </a:pPr>
            <a:r>
              <a:rPr lang="en-GB" sz="600" b="1" dirty="0">
                <a:effectLst/>
              </a:rPr>
              <a:t>Service Layer</a:t>
            </a:r>
            <a:r>
              <a:rPr lang="en-GB" sz="600" dirty="0">
                <a:effectLst/>
              </a:rPr>
              <a:t> - </a:t>
            </a:r>
            <a:r>
              <a:rPr lang="en-GB" sz="600" dirty="0" err="1">
                <a:effectLst/>
              </a:rPr>
              <a:t>RecommendationService</a:t>
            </a:r>
            <a:r>
              <a:rPr lang="en-GB" sz="600" dirty="0">
                <a:effectLst/>
              </a:rPr>
              <a:t> handles business logic and algorithm execution</a:t>
            </a:r>
          </a:p>
          <a:p>
            <a:pPr>
              <a:spcBef>
                <a:spcPts val="150"/>
              </a:spcBef>
              <a:spcAft>
                <a:spcPts val="150"/>
              </a:spcAft>
              <a:buFont typeface="Arial" panose="020B0604020202020204" pitchFamily="34" charset="0"/>
              <a:buChar char="•"/>
            </a:pPr>
            <a:r>
              <a:rPr lang="en-GB" sz="600" b="1" dirty="0">
                <a:effectLst/>
              </a:rPr>
              <a:t>REST API</a:t>
            </a:r>
            <a:r>
              <a:rPr lang="en-GB" sz="600" dirty="0">
                <a:effectLst/>
              </a:rPr>
              <a:t> - </a:t>
            </a:r>
            <a:r>
              <a:rPr lang="en-GB" sz="600" dirty="0">
                <a:effectLst/>
                <a:latin typeface="Consolas" panose="020B0609020204030204" pitchFamily="49" charset="0"/>
              </a:rPr>
              <a:t>/recommendations/{</a:t>
            </a:r>
            <a:r>
              <a:rPr lang="en-GB" sz="600" dirty="0" err="1">
                <a:effectLst/>
                <a:latin typeface="Consolas" panose="020B0609020204030204" pitchFamily="49" charset="0"/>
              </a:rPr>
              <a:t>userId</a:t>
            </a:r>
            <a:r>
              <a:rPr lang="en-GB" sz="600" dirty="0">
                <a:effectLst/>
                <a:latin typeface="Consolas" panose="020B0609020204030204" pitchFamily="49" charset="0"/>
              </a:rPr>
              <a:t>}</a:t>
            </a:r>
            <a:r>
              <a:rPr lang="en-GB" sz="600" dirty="0">
                <a:effectLst/>
              </a:rPr>
              <a:t> endpoint for personalized suggestions</a:t>
            </a:r>
          </a:p>
          <a:p>
            <a:pPr>
              <a:spcBef>
                <a:spcPts val="150"/>
              </a:spcBef>
              <a:spcAft>
                <a:spcPts val="150"/>
              </a:spcAft>
              <a:buFont typeface="Arial" panose="020B0604020202020204" pitchFamily="34" charset="0"/>
              <a:buChar char="•"/>
            </a:pPr>
            <a:r>
              <a:rPr lang="en-GB" sz="600" b="1" dirty="0">
                <a:effectLst/>
              </a:rPr>
              <a:t>Error Handling</a:t>
            </a:r>
            <a:r>
              <a:rPr lang="en-GB" sz="600" dirty="0">
                <a:effectLst/>
              </a:rPr>
              <a:t> - Graceful degradation when graph data unavailable</a:t>
            </a:r>
          </a:p>
          <a:p>
            <a:pPr>
              <a:spcBef>
                <a:spcPts val="1350"/>
              </a:spcBef>
              <a:spcAft>
                <a:spcPts val="600"/>
              </a:spcAft>
              <a:buNone/>
            </a:pPr>
            <a:r>
              <a:rPr lang="en-GB" sz="600" b="1" dirty="0">
                <a:effectLst/>
              </a:rPr>
              <a:t>🔄 Data Synchronization</a:t>
            </a:r>
          </a:p>
          <a:p>
            <a:pPr>
              <a:spcBef>
                <a:spcPts val="150"/>
              </a:spcBef>
              <a:spcAft>
                <a:spcPts val="150"/>
              </a:spcAft>
              <a:buFont typeface="Arial" panose="020B0604020202020204" pitchFamily="34" charset="0"/>
              <a:buChar char="•"/>
            </a:pPr>
            <a:r>
              <a:rPr lang="en-GB" sz="600" b="1" dirty="0">
                <a:effectLst/>
              </a:rPr>
              <a:t>Auto-Sync Operations</a:t>
            </a:r>
            <a:r>
              <a:rPr lang="en-GB" sz="600" dirty="0">
                <a:effectLst/>
              </a:rPr>
              <a:t> - Create/Update/Delete products automatically synced to graph database</a:t>
            </a:r>
          </a:p>
          <a:p>
            <a:pPr>
              <a:spcBef>
                <a:spcPts val="150"/>
              </a:spcBef>
              <a:spcAft>
                <a:spcPts val="150"/>
              </a:spcAft>
              <a:buFont typeface="Arial" panose="020B0604020202020204" pitchFamily="34" charset="0"/>
              <a:buChar char="•"/>
            </a:pPr>
            <a:r>
              <a:rPr lang="en-GB" sz="600" b="1" dirty="0">
                <a:effectLst/>
              </a:rPr>
              <a:t>Transaction Safety</a:t>
            </a:r>
            <a:r>
              <a:rPr lang="en-GB" sz="600" dirty="0">
                <a:effectLst/>
              </a:rPr>
              <a:t> - Ensures PostgreSQL ↔ Neo4j consistency</a:t>
            </a:r>
          </a:p>
          <a:p>
            <a:pPr>
              <a:spcBef>
                <a:spcPts val="150"/>
              </a:spcBef>
              <a:spcAft>
                <a:spcPts val="150"/>
              </a:spcAft>
              <a:buFont typeface="Arial" panose="020B0604020202020204" pitchFamily="34" charset="0"/>
              <a:buChar char="•"/>
            </a:pPr>
            <a:r>
              <a:rPr lang="en-GB" sz="600" b="1" dirty="0">
                <a:effectLst/>
              </a:rPr>
              <a:t>Real-time Tracking</a:t>
            </a:r>
            <a:r>
              <a:rPr lang="en-GB" sz="600" dirty="0">
                <a:effectLst/>
              </a:rPr>
              <a:t> - User views and purchases instantly recorded in graph</a:t>
            </a:r>
          </a:p>
          <a:p>
            <a:pPr>
              <a:spcBef>
                <a:spcPts val="150"/>
              </a:spcBef>
              <a:spcAft>
                <a:spcPts val="150"/>
              </a:spcAft>
              <a:buFont typeface="Arial" panose="020B0604020202020204" pitchFamily="34" charset="0"/>
              <a:buChar char="•"/>
            </a:pPr>
            <a:r>
              <a:rPr lang="en-GB" sz="600" b="1" dirty="0">
                <a:effectLst/>
              </a:rPr>
              <a:t>Category Management</a:t>
            </a:r>
            <a:r>
              <a:rPr lang="en-GB" sz="600" dirty="0">
                <a:effectLst/>
              </a:rPr>
              <a:t> - Product category changes reflected in graph relationships</a:t>
            </a:r>
          </a:p>
        </p:txBody>
      </p:sp>
      <p:sp>
        <p:nvSpPr>
          <p:cNvPr id="3" name="Google Shape;1994;p57">
            <a:extLst>
              <a:ext uri="{FF2B5EF4-FFF2-40B4-BE49-F238E27FC236}">
                <a16:creationId xmlns:a16="http://schemas.microsoft.com/office/drawing/2014/main" id="{EFFD5ED8-CE88-E933-A6E5-D086B37A80AB}"/>
              </a:ext>
            </a:extLst>
          </p:cNvPr>
          <p:cNvSpPr txBox="1">
            <a:spLocks/>
          </p:cNvSpPr>
          <p:nvPr/>
        </p:nvSpPr>
        <p:spPr>
          <a:xfrm>
            <a:off x="6256267" y="1030386"/>
            <a:ext cx="2887733" cy="40178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0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a:spcBef>
                <a:spcPts val="1350"/>
              </a:spcBef>
              <a:spcAft>
                <a:spcPts val="600"/>
              </a:spcAft>
              <a:buNone/>
            </a:pPr>
            <a:r>
              <a:rPr lang="en-GB" sz="600" b="1" dirty="0">
                <a:effectLst/>
              </a:rPr>
              <a:t>📈 Business Intelligence</a:t>
            </a:r>
          </a:p>
          <a:p>
            <a:pPr>
              <a:spcBef>
                <a:spcPts val="150"/>
              </a:spcBef>
              <a:spcAft>
                <a:spcPts val="150"/>
              </a:spcAft>
              <a:buFont typeface="Arial" panose="020B0604020202020204" pitchFamily="34" charset="0"/>
              <a:buChar char="•"/>
            </a:pPr>
            <a:r>
              <a:rPr lang="en-GB" sz="600" b="1" dirty="0">
                <a:effectLst/>
              </a:rPr>
              <a:t>User </a:t>
            </a:r>
            <a:r>
              <a:rPr lang="en-GB" sz="600" b="1" dirty="0" err="1">
                <a:effectLst/>
              </a:rPr>
              <a:t>Behavior</a:t>
            </a:r>
            <a:r>
              <a:rPr lang="en-GB" sz="600" b="1" dirty="0">
                <a:effectLst/>
              </a:rPr>
              <a:t> Analytics</a:t>
            </a:r>
            <a:r>
              <a:rPr lang="en-GB" sz="600" dirty="0">
                <a:effectLst/>
              </a:rPr>
              <a:t> - Deep insights into customer preferences and patterns</a:t>
            </a:r>
          </a:p>
          <a:p>
            <a:pPr>
              <a:spcBef>
                <a:spcPts val="150"/>
              </a:spcBef>
              <a:spcAft>
                <a:spcPts val="150"/>
              </a:spcAft>
              <a:buFont typeface="Arial" panose="020B0604020202020204" pitchFamily="34" charset="0"/>
              <a:buChar char="•"/>
            </a:pPr>
            <a:r>
              <a:rPr lang="en-GB" sz="600" b="1" dirty="0">
                <a:effectLst/>
              </a:rPr>
              <a:t>Cross-selling Opportunities</a:t>
            </a:r>
            <a:r>
              <a:rPr lang="en-GB" sz="600" dirty="0">
                <a:effectLst/>
              </a:rPr>
              <a:t> - Category-based recommendations increase basket size</a:t>
            </a:r>
          </a:p>
          <a:p>
            <a:pPr>
              <a:spcBef>
                <a:spcPts val="150"/>
              </a:spcBef>
              <a:spcAft>
                <a:spcPts val="150"/>
              </a:spcAft>
              <a:buFont typeface="Arial" panose="020B0604020202020204" pitchFamily="34" charset="0"/>
              <a:buChar char="•"/>
            </a:pPr>
            <a:r>
              <a:rPr lang="en-GB" sz="600" b="1" dirty="0">
                <a:effectLst/>
              </a:rPr>
              <a:t>Personalized Experience</a:t>
            </a:r>
            <a:r>
              <a:rPr lang="en-GB" sz="600" dirty="0">
                <a:effectLst/>
              </a:rPr>
              <a:t> - Tailored suggestions improve user engagement</a:t>
            </a:r>
          </a:p>
          <a:p>
            <a:pPr>
              <a:spcBef>
                <a:spcPts val="150"/>
              </a:spcBef>
              <a:spcAft>
                <a:spcPts val="150"/>
              </a:spcAft>
              <a:buFont typeface="Arial" panose="020B0604020202020204" pitchFamily="34" charset="0"/>
              <a:buChar char="•"/>
            </a:pPr>
            <a:r>
              <a:rPr lang="en-GB" sz="600" b="1" dirty="0">
                <a:effectLst/>
              </a:rPr>
              <a:t>Scalable Architecture</a:t>
            </a:r>
            <a:r>
              <a:rPr lang="en-GB" sz="600" dirty="0">
                <a:effectLst/>
              </a:rPr>
              <a:t> - Graph database efficiently handles complex relationships</a:t>
            </a:r>
          </a:p>
          <a:p>
            <a:pPr>
              <a:spcBef>
                <a:spcPts val="1350"/>
              </a:spcBef>
              <a:spcAft>
                <a:spcPts val="600"/>
              </a:spcAft>
              <a:buNone/>
            </a:pPr>
            <a:r>
              <a:rPr lang="en-GB" sz="600" b="1" dirty="0">
                <a:effectLst/>
              </a:rPr>
              <a:t>🎨 Frontend Integration</a:t>
            </a:r>
          </a:p>
          <a:p>
            <a:pPr>
              <a:spcBef>
                <a:spcPts val="150"/>
              </a:spcBef>
              <a:spcAft>
                <a:spcPts val="150"/>
              </a:spcAft>
              <a:buFont typeface="Arial" panose="020B0604020202020204" pitchFamily="34" charset="0"/>
              <a:buChar char="•"/>
            </a:pPr>
            <a:r>
              <a:rPr lang="en-GB" sz="600" b="1" dirty="0">
                <a:effectLst/>
              </a:rPr>
              <a:t>Seamless UX</a:t>
            </a:r>
            <a:r>
              <a:rPr lang="en-GB" sz="600" dirty="0">
                <a:effectLst/>
              </a:rPr>
              <a:t> - Invisible tracking via </a:t>
            </a:r>
            <a:r>
              <a:rPr lang="en-GB" sz="600" dirty="0" err="1">
                <a:effectLst/>
              </a:rPr>
              <a:t>ProductCard</a:t>
            </a:r>
            <a:r>
              <a:rPr lang="en-GB" sz="600" dirty="0">
                <a:effectLst/>
              </a:rPr>
              <a:t> component clicks</a:t>
            </a:r>
          </a:p>
          <a:p>
            <a:pPr>
              <a:spcBef>
                <a:spcPts val="150"/>
              </a:spcBef>
              <a:spcAft>
                <a:spcPts val="150"/>
              </a:spcAft>
              <a:buFont typeface="Arial" panose="020B0604020202020204" pitchFamily="34" charset="0"/>
              <a:buChar char="•"/>
            </a:pPr>
            <a:r>
              <a:rPr lang="en-GB" sz="600" b="1" dirty="0">
                <a:effectLst/>
              </a:rPr>
              <a:t>Performance Optimized</a:t>
            </a:r>
            <a:r>
              <a:rPr lang="en-GB" sz="600" dirty="0">
                <a:effectLst/>
              </a:rPr>
              <a:t> - Asynchronous API calls prevent UI blocking</a:t>
            </a:r>
          </a:p>
          <a:p>
            <a:pPr>
              <a:spcBef>
                <a:spcPts val="150"/>
              </a:spcBef>
              <a:spcAft>
                <a:spcPts val="150"/>
              </a:spcAft>
              <a:buFont typeface="Arial" panose="020B0604020202020204" pitchFamily="34" charset="0"/>
              <a:buChar char="•"/>
            </a:pPr>
            <a:r>
              <a:rPr lang="en-GB" sz="600" b="1" dirty="0">
                <a:effectLst/>
              </a:rPr>
              <a:t>Error Resilience</a:t>
            </a:r>
            <a:r>
              <a:rPr lang="en-GB" sz="600" dirty="0">
                <a:effectLst/>
              </a:rPr>
              <a:t> - Graceful handling of recommendation service failures</a:t>
            </a:r>
          </a:p>
          <a:p>
            <a:pPr>
              <a:spcBef>
                <a:spcPts val="150"/>
              </a:spcBef>
              <a:spcAft>
                <a:spcPts val="150"/>
              </a:spcAft>
              <a:buFont typeface="Arial" panose="020B0604020202020204" pitchFamily="34" charset="0"/>
              <a:buChar char="•"/>
            </a:pPr>
            <a:r>
              <a:rPr lang="en-GB" sz="600" b="1" dirty="0">
                <a:effectLst/>
              </a:rPr>
              <a:t>Real-time Updates</a:t>
            </a:r>
            <a:r>
              <a:rPr lang="en-GB" sz="600" dirty="0">
                <a:effectLst/>
              </a:rPr>
              <a:t> - Fresh recommendations based on latest user interactions</a:t>
            </a:r>
          </a:p>
          <a:p>
            <a:pPr>
              <a:spcBef>
                <a:spcPts val="1350"/>
              </a:spcBef>
              <a:spcAft>
                <a:spcPts val="600"/>
              </a:spcAft>
              <a:buNone/>
            </a:pPr>
            <a:r>
              <a:rPr lang="en-GB" sz="600" b="1" dirty="0">
                <a:effectLst/>
              </a:rPr>
              <a:t>🔧 Development &amp; Testing</a:t>
            </a:r>
          </a:p>
          <a:p>
            <a:pPr>
              <a:spcBef>
                <a:spcPts val="150"/>
              </a:spcBef>
              <a:spcAft>
                <a:spcPts val="150"/>
              </a:spcAft>
              <a:buFont typeface="Arial" panose="020B0604020202020204" pitchFamily="34" charset="0"/>
              <a:buChar char="•"/>
            </a:pPr>
            <a:r>
              <a:rPr lang="en-GB" sz="600" b="1" dirty="0">
                <a:effectLst/>
              </a:rPr>
              <a:t>Comprehensive Testing</a:t>
            </a:r>
            <a:r>
              <a:rPr lang="en-GB" sz="600" dirty="0">
                <a:effectLst/>
              </a:rPr>
              <a:t> - Unit tests for all recommendation components</a:t>
            </a:r>
          </a:p>
          <a:p>
            <a:pPr>
              <a:spcBef>
                <a:spcPts val="150"/>
              </a:spcBef>
              <a:spcAft>
                <a:spcPts val="150"/>
              </a:spcAft>
              <a:buFont typeface="Arial" panose="020B0604020202020204" pitchFamily="34" charset="0"/>
              <a:buChar char="•"/>
            </a:pPr>
            <a:r>
              <a:rPr lang="en-GB" sz="600" b="1" dirty="0">
                <a:effectLst/>
              </a:rPr>
              <a:t>Docker Integration</a:t>
            </a:r>
            <a:r>
              <a:rPr lang="en-GB" sz="600" dirty="0">
                <a:effectLst/>
              </a:rPr>
              <a:t> - Neo4j containerized for consistent development environment</a:t>
            </a:r>
          </a:p>
          <a:p>
            <a:pPr>
              <a:spcBef>
                <a:spcPts val="150"/>
              </a:spcBef>
              <a:spcAft>
                <a:spcPts val="150"/>
              </a:spcAft>
              <a:buFont typeface="Arial" panose="020B0604020202020204" pitchFamily="34" charset="0"/>
              <a:buChar char="•"/>
            </a:pPr>
            <a:r>
              <a:rPr lang="en-GB" sz="600" b="1" dirty="0">
                <a:effectLst/>
              </a:rPr>
              <a:t>Test Data Seeding</a:t>
            </a:r>
            <a:r>
              <a:rPr lang="en-GB" sz="600" dirty="0">
                <a:effectLst/>
              </a:rPr>
              <a:t> - Cypher scripts create realistic user-product scenarios</a:t>
            </a:r>
          </a:p>
          <a:p>
            <a:pPr>
              <a:spcBef>
                <a:spcPts val="150"/>
              </a:spcBef>
              <a:spcAft>
                <a:spcPts val="150"/>
              </a:spcAft>
              <a:buFont typeface="Arial" panose="020B0604020202020204" pitchFamily="34" charset="0"/>
              <a:buChar char="•"/>
            </a:pPr>
            <a:r>
              <a:rPr lang="en-GB" sz="600" b="1" dirty="0">
                <a:effectLst/>
              </a:rPr>
              <a:t>Mock Testing</a:t>
            </a:r>
            <a:r>
              <a:rPr lang="en-GB" sz="600" dirty="0">
                <a:effectLst/>
              </a:rPr>
              <a:t> - Isolated validation of recommendation algorithms</a:t>
            </a:r>
          </a:p>
        </p:txBody>
      </p:sp>
    </p:spTree>
    <p:extLst>
      <p:ext uri="{BB962C8B-B14F-4D97-AF65-F5344CB8AC3E}">
        <p14:creationId xmlns:p14="http://schemas.microsoft.com/office/powerpoint/2010/main" val="1436966162"/>
      </p:ext>
    </p:extLst>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TotalTime>
  <Words>3053</Words>
  <Application>Microsoft Office PowerPoint</Application>
  <PresentationFormat>On-screen Show (16:9)</PresentationFormat>
  <Paragraphs>333</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Montserrat</vt:lpstr>
      <vt:lpstr>Montserrat ExtraBold</vt:lpstr>
      <vt:lpstr>Montserrat ExtraLight</vt:lpstr>
      <vt:lpstr>Montserrat Medium</vt:lpstr>
      <vt:lpstr>Arial</vt:lpstr>
      <vt:lpstr>Consolas</vt:lpstr>
      <vt:lpstr>Futuristic Background by Slidesgo</vt:lpstr>
      <vt:lpstr>DEAL</vt:lpstr>
      <vt:lpstr>What we’ll discuss today?</vt:lpstr>
      <vt:lpstr>01</vt:lpstr>
      <vt:lpstr>TEAM (HORIA BRENCHU)</vt:lpstr>
      <vt:lpstr>02 SPRINT 2 OBJECTIVES  </vt:lpstr>
      <vt:lpstr>03 SCRUM CEREMONIES   </vt:lpstr>
      <vt:lpstr>04 FLOW     </vt:lpstr>
      <vt:lpstr>05 ADVANCE FEATURES - STRIPE       </vt:lpstr>
      <vt:lpstr>05 ADVANCE FEATURES – PRODUCT RECOMMANDATION WITH NEO4J       </vt:lpstr>
      <vt:lpstr>06 SPRINT METRICS      </vt:lpstr>
      <vt:lpstr>06 SPRINT METRICS      </vt:lpstr>
      <vt:lpstr>06 SPRINT METRICS      </vt:lpstr>
      <vt:lpstr>06 SPRINT METRICS      </vt:lpstr>
      <vt:lpstr>06 SPRINT METRICS      </vt:lpstr>
      <vt:lpstr>06 SPRINT METRICS      </vt:lpstr>
      <vt:lpstr>06 SPRINT METRICS      </vt:lpstr>
      <vt:lpstr>06 SPRINT METRICS      </vt:lpstr>
      <vt:lpstr>07 MEMBER RETROSPECTIVE Andrei      </vt:lpstr>
      <vt:lpstr>Andrei Borza – Dev life</vt:lpstr>
      <vt:lpstr>Andrei Borza - Retrospective</vt:lpstr>
      <vt:lpstr>07 MEMBER RETROSPECTIVE Cornel      </vt:lpstr>
      <vt:lpstr>What I did for  the team</vt:lpstr>
      <vt:lpstr>In retrospect</vt:lpstr>
      <vt:lpstr>07 MEMBER RETROSPECTIVE Gabriel      </vt:lpstr>
      <vt:lpstr>Nistor Ioan-Gabriel</vt:lpstr>
      <vt:lpstr>Nistor Ioan-Gabriel</vt:lpstr>
      <vt:lpstr>07 MEMBER RETROSPECTIVE Hunor      </vt:lpstr>
      <vt:lpstr>Budai Hunor</vt:lpstr>
      <vt:lpstr>Budai Hunor</vt:lpstr>
      <vt:lpstr>08 SCRUM MUSTER RETROSPECTIVE Cristi      </vt:lpstr>
      <vt:lpstr>What I did for  the team</vt:lpstr>
      <vt:lpstr>In retrospect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Bildea Cristi</dc:creator>
  <cp:lastModifiedBy>Cristian Bildea</cp:lastModifiedBy>
  <cp:revision>6</cp:revision>
  <dcterms:modified xsi:type="dcterms:W3CDTF">2025-05-28T20:29:48Z</dcterms:modified>
</cp:coreProperties>
</file>